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76" r:id="rId5"/>
    <p:sldId id="294" r:id="rId6"/>
    <p:sldId id="2090650015" r:id="rId7"/>
    <p:sldId id="2145706436" r:id="rId8"/>
    <p:sldId id="2145706437" r:id="rId9"/>
    <p:sldId id="2145706513" r:id="rId10"/>
    <p:sldId id="2145706474" r:id="rId11"/>
    <p:sldId id="333" r:id="rId12"/>
    <p:sldId id="339" r:id="rId13"/>
    <p:sldId id="340" r:id="rId14"/>
    <p:sldId id="308" r:id="rId15"/>
    <p:sldId id="29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E2C95D-7F61-7C6D-5BEA-F26151AC6069}" v="111" dt="2024-12-20T21:42:53.6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p:cViewPr varScale="1">
        <p:scale>
          <a:sx n="153" d="100"/>
          <a:sy n="153" d="100"/>
        </p:scale>
        <p:origin x="600"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06613" y="730250"/>
            <a:ext cx="3278187" cy="1843088"/>
          </a:xfrm>
        </p:spPr>
      </p:sp>
      <p:sp>
        <p:nvSpPr>
          <p:cNvPr id="3" name="Notes Placeholder 2"/>
          <p:cNvSpPr>
            <a:spLocks noGrp="1"/>
          </p:cNvSpPr>
          <p:nvPr>
            <p:ph type="body" idx="1"/>
          </p:nvPr>
        </p:nvSpPr>
        <p:spPr/>
        <p:txBody>
          <a:bodyPr>
            <a:normAutofit fontScale="55000" lnSpcReduction="20000"/>
          </a:bodyPr>
          <a:lstStyle/>
          <a:p>
            <a:pPr defTabSz="2729575">
              <a:defRPr/>
            </a:pPr>
            <a:r>
              <a:rPr lang="en-US" sz="2100"/>
              <a:t>&lt;pause&gt;</a:t>
            </a:r>
          </a:p>
          <a:p>
            <a:pPr defTabSz="2729575">
              <a:defRPr/>
            </a:pPr>
            <a:r>
              <a:rPr lang="en-US" sz="2100"/>
              <a:t>As a refresher, Simulink is a platform for Model-Based Design.</a:t>
            </a:r>
          </a:p>
          <a:p>
            <a:pPr defTabSz="2729575">
              <a:defRPr/>
            </a:pPr>
            <a:r>
              <a:rPr lang="en-US" sz="2100"/>
              <a:t>We describe Model-Based Design </a:t>
            </a:r>
            <a:r>
              <a:rPr lang="en-US" sz="2400"/>
              <a:t>&lt;click&gt; </a:t>
            </a:r>
            <a:r>
              <a:rPr lang="en-US" sz="2100"/>
              <a:t>as the systematic use of models throughout the development process</a:t>
            </a:r>
          </a:p>
          <a:p>
            <a:pPr defTabSz="2729575">
              <a:defRPr/>
            </a:pPr>
            <a:endParaRPr lang="en-US" sz="2100"/>
          </a:p>
          <a:p>
            <a:pPr defTabSz="3085362">
              <a:defRPr/>
            </a:pPr>
            <a:r>
              <a:rPr lang="en-US" sz="2100"/>
              <a:t>And there are two </a:t>
            </a:r>
            <a:r>
              <a:rPr lang="en-US" sz="2100" b="1"/>
              <a:t>major</a:t>
            </a:r>
            <a:r>
              <a:rPr lang="en-US" sz="2100"/>
              <a:t> components,.. </a:t>
            </a:r>
          </a:p>
          <a:p>
            <a:pPr defTabSz="3085362">
              <a:defRPr/>
            </a:pPr>
            <a:r>
              <a:rPr lang="en-US" sz="2400"/>
              <a:t>&lt;click&gt; </a:t>
            </a:r>
            <a:r>
              <a:rPr lang="en-US" sz="2100" b="1"/>
              <a:t>modeling</a:t>
            </a:r>
            <a:r>
              <a:rPr lang="en-US" sz="2100"/>
              <a:t> … and </a:t>
            </a:r>
            <a:r>
              <a:rPr lang="en-US" sz="2100" b="1"/>
              <a:t>automation</a:t>
            </a:r>
          </a:p>
          <a:p>
            <a:pPr defTabSz="3085362">
              <a:defRPr/>
            </a:pPr>
            <a:r>
              <a:rPr lang="en-US" sz="2400"/>
              <a:t>&lt;click&gt;</a:t>
            </a:r>
            <a:r>
              <a:rPr lang="en-US" sz="2100" u="sng"/>
              <a:t>Modeling with simulation and analysis</a:t>
            </a:r>
            <a:endParaRPr lang="en-US" sz="1600"/>
          </a:p>
          <a:p>
            <a:pPr marL="214313" indent="-214313">
              <a:spcBef>
                <a:spcPct val="0"/>
              </a:spcBef>
            </a:pPr>
            <a:r>
              <a:rPr lang="en-US" sz="1600"/>
              <a:t>With Simulink you have the ability to model and simulate your system</a:t>
            </a:r>
          </a:p>
          <a:p>
            <a:pPr marL="614354" lvl="1" indent="-214313">
              <a:spcBef>
                <a:spcPct val="0"/>
              </a:spcBef>
              <a:buFont typeface="Arial" panose="020B0604020202020204" pitchFamily="34" charset="0"/>
              <a:buChar char="•"/>
            </a:pPr>
            <a:r>
              <a:rPr lang="en-US" sz="1200"/>
              <a:t>This gives you a way to explore a wide design space by modeling the system under test and the physical plant. </a:t>
            </a:r>
          </a:p>
          <a:p>
            <a:pPr marL="614354" lvl="1" indent="-214313">
              <a:spcBef>
                <a:spcPct val="0"/>
              </a:spcBef>
              <a:buFont typeface="Arial" panose="020B0604020202020204" pitchFamily="34" charset="0"/>
              <a:buChar char="•"/>
            </a:pPr>
            <a:r>
              <a:rPr lang="en-US" sz="1200"/>
              <a:t>Your entire team can use one multi-domain environment to simulate how all parts of the system behave.</a:t>
            </a:r>
          </a:p>
          <a:p>
            <a:pPr marL="614354" lvl="1" indent="-214313">
              <a:spcBef>
                <a:spcPct val="0"/>
              </a:spcBef>
              <a:buFont typeface="Arial" panose="020B0604020202020204" pitchFamily="34" charset="0"/>
              <a:buChar char="•"/>
            </a:pPr>
            <a:r>
              <a:rPr lang="en-US" sz="1200"/>
              <a:t>Modeling allows you to try out new ideas and gives you fast and repeatable tests</a:t>
            </a:r>
            <a:endParaRPr lang="en-US" sz="1300">
              <a:solidFill>
                <a:schemeClr val="dk1"/>
              </a:solidFill>
              <a:latin typeface="+mn-lt"/>
              <a:ea typeface="Calibri"/>
              <a:cs typeface="Calibri"/>
              <a:sym typeface="Calibri"/>
            </a:endParaRPr>
          </a:p>
          <a:p>
            <a:pPr defTabSz="3085362">
              <a:defRPr/>
            </a:pPr>
            <a:endParaRPr lang="en-US" sz="2100"/>
          </a:p>
          <a:p>
            <a:r>
              <a:rPr lang="en-US" sz="2400"/>
              <a:t>&lt;click&gt;</a:t>
            </a:r>
            <a:r>
              <a:rPr lang="en-US" sz="2100"/>
              <a:t>The second component to Model Based Design is the </a:t>
            </a:r>
            <a:r>
              <a:rPr lang="en-US" sz="2100" u="sng"/>
              <a:t>automation</a:t>
            </a:r>
            <a:r>
              <a:rPr lang="en-US" sz="2100"/>
              <a:t> of coding and verification </a:t>
            </a:r>
          </a:p>
          <a:p>
            <a:r>
              <a:rPr lang="en-US" sz="2400"/>
              <a:t>&lt;click&gt;</a:t>
            </a:r>
            <a:r>
              <a:rPr lang="en-US" sz="2100"/>
              <a:t>to take out </a:t>
            </a:r>
            <a:r>
              <a:rPr lang="en-US" sz="2100" b="1"/>
              <a:t>manual steps </a:t>
            </a:r>
            <a:r>
              <a:rPr lang="en-US" sz="2100"/>
              <a:t>and reduce </a:t>
            </a:r>
            <a:r>
              <a:rPr lang="en-US" sz="2100" b="1"/>
              <a:t>human error</a:t>
            </a:r>
          </a:p>
          <a:p>
            <a:pPr marL="214313" indent="-214313">
              <a:spcBef>
                <a:spcPct val="0"/>
              </a:spcBef>
            </a:pPr>
            <a:r>
              <a:rPr lang="en-US" sz="1600"/>
              <a:t>With Simulink, you can</a:t>
            </a:r>
          </a:p>
          <a:p>
            <a:pPr marL="214313" indent="-214313">
              <a:spcBef>
                <a:spcPct val="0"/>
              </a:spcBef>
            </a:pPr>
            <a:r>
              <a:rPr lang="en-US" sz="1600"/>
              <a:t>&lt;C&gt; Automatically generate code from your system models</a:t>
            </a:r>
          </a:p>
          <a:p>
            <a:pPr marL="614354" lvl="1" indent="-214313">
              <a:spcBef>
                <a:spcPct val="0"/>
              </a:spcBef>
              <a:buFont typeface="Arial" panose="020B0604020202020204" pitchFamily="34" charset="0"/>
              <a:buChar char="•"/>
            </a:pPr>
            <a:r>
              <a:rPr lang="en-US" sz="1200"/>
              <a:t>Instead of writing thousands of lines of code by hand, automatically generate production-quality C and HDL code that behaves the same way as the model you created in Simulink. </a:t>
            </a:r>
          </a:p>
          <a:p>
            <a:pPr marL="614354" lvl="1" indent="-214313">
              <a:spcBef>
                <a:spcPct val="0"/>
              </a:spcBef>
              <a:buFont typeface="Arial" panose="020B0604020202020204" pitchFamily="34" charset="0"/>
              <a:buChar char="•"/>
            </a:pPr>
            <a:r>
              <a:rPr lang="en-US" sz="1200"/>
              <a:t>Then deploy it directly onto your embedded processor or FPGA/ASIC.</a:t>
            </a:r>
            <a:endParaRPr lang="en-US" sz="2100" b="1"/>
          </a:p>
          <a:p>
            <a:r>
              <a:rPr lang="en-US" sz="2100"/>
              <a:t>&lt;pause&gt;</a:t>
            </a:r>
          </a:p>
          <a:p>
            <a:pPr marL="214313" indent="-214313">
              <a:spcBef>
                <a:spcPct val="0"/>
              </a:spcBef>
            </a:pPr>
            <a:r>
              <a:rPr lang="en-US" sz="1600"/>
              <a:t>&lt;C&gt; Simulink also provides tools for you to automate the testing and verification process, so that you can test early and often</a:t>
            </a:r>
          </a:p>
          <a:p>
            <a:pPr marL="614354" lvl="1" indent="-214313">
              <a:spcBef>
                <a:spcPct val="0"/>
              </a:spcBef>
              <a:buFont typeface="Arial" panose="020B0604020202020204" pitchFamily="34" charset="0"/>
              <a:buChar char="•"/>
            </a:pPr>
            <a:r>
              <a:rPr lang="en-US" sz="1200"/>
              <a:t>Which means reducing the need for expensive prototypes because you can test your system under conditions that are too risky or time-consuming to consider. </a:t>
            </a:r>
          </a:p>
          <a:p>
            <a:pPr marL="614354" lvl="1" indent="-214313">
              <a:spcBef>
                <a:spcPct val="0"/>
              </a:spcBef>
              <a:buFont typeface="Arial" panose="020B0604020202020204" pitchFamily="34" charset="0"/>
              <a:buChar char="•"/>
            </a:pPr>
            <a:r>
              <a:rPr lang="en-US" sz="1200"/>
              <a:t>Validate your design with hardware-in-the-loop testing and rapid prototyping, all while maintaining traceability from requirements, to the system architecture, to design, and to code.</a:t>
            </a:r>
          </a:p>
          <a:p>
            <a:pPr defTabSz="966612">
              <a:defRPr/>
            </a:pPr>
            <a:endParaRPr lang="en-US" sz="2100"/>
          </a:p>
          <a:p>
            <a:pPr defTabSz="966612">
              <a:defRPr/>
            </a:pPr>
            <a:r>
              <a:rPr lang="en-US" sz="2100"/>
              <a:t>------------&lt;next slide&gt;-------------</a:t>
            </a:r>
          </a:p>
          <a:p>
            <a:pPr defTabSz="966612">
              <a:defRPr/>
            </a:pPr>
            <a:endParaRPr lang="en-US" sz="2100"/>
          </a:p>
          <a:p>
            <a:pPr defTabSz="2729575">
              <a:defRPr/>
            </a:pPr>
            <a:endParaRPr lang="en-US" sz="2100"/>
          </a:p>
        </p:txBody>
      </p:sp>
      <p:sp>
        <p:nvSpPr>
          <p:cNvPr id="4" name="Slide Number Placeholder 3"/>
          <p:cNvSpPr>
            <a:spLocks noGrp="1"/>
          </p:cNvSpPr>
          <p:nvPr>
            <p:ph type="sldNum" sz="quarter" idx="5"/>
          </p:nvPr>
        </p:nvSpPr>
        <p:spPr/>
        <p:txBody>
          <a:bodyPr/>
          <a:lstStyle/>
          <a:p>
            <a:fld id="{E4EA55E3-F716-4036-BD45-A5338435005C}" type="slidenum">
              <a:rPr lang="en-US" smtClean="0"/>
              <a:t>3</a:t>
            </a:fld>
            <a:endParaRPr lang="en-US"/>
          </a:p>
        </p:txBody>
      </p:sp>
    </p:spTree>
    <p:extLst>
      <p:ext uri="{BB962C8B-B14F-4D97-AF65-F5344CB8AC3E}">
        <p14:creationId xmlns:p14="http://schemas.microsoft.com/office/powerpoint/2010/main" val="252968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0850" y="717550"/>
            <a:ext cx="6372225" cy="3584575"/>
          </a:xfrm>
        </p:spPr>
      </p:sp>
      <p:sp>
        <p:nvSpPr>
          <p:cNvPr id="3" name="Notes Placeholder 2"/>
          <p:cNvSpPr>
            <a:spLocks noGrp="1"/>
          </p:cNvSpPr>
          <p:nvPr>
            <p:ph type="body" idx="1"/>
          </p:nvPr>
        </p:nvSpPr>
        <p:spPr/>
        <p:txBody>
          <a:bodyPr>
            <a:normAutofit/>
          </a:bodyPr>
          <a:lstStyle/>
          <a:p>
            <a:r>
              <a:rPr lang="en-US"/>
              <a:t>Simulink supports multi-domain modeling for different types of subsystems, including data-driven systems, continuous and discrete time systems, physical systems, state machines, and discrete-event systems</a:t>
            </a:r>
          </a:p>
          <a:p>
            <a:r>
              <a:rPr lang="en-US"/>
              <a:t>The applications of Simulink span across AI, control systems, wireless and communications, and autonomous systems</a:t>
            </a:r>
          </a:p>
        </p:txBody>
      </p:sp>
      <p:sp>
        <p:nvSpPr>
          <p:cNvPr id="4" name="Slide Number Placeholder 3"/>
          <p:cNvSpPr>
            <a:spLocks noGrp="1"/>
          </p:cNvSpPr>
          <p:nvPr>
            <p:ph type="sldNum" sz="quarter" idx="10"/>
          </p:nvPr>
        </p:nvSpPr>
        <p:spPr/>
        <p:txBody>
          <a:bodyPr/>
          <a:lstStyle/>
          <a:p>
            <a:pPr marL="0" marR="0" lvl="0" indent="0" algn="r" defTabSz="1596534"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596534"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1610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0850" y="717550"/>
            <a:ext cx="6372225" cy="3584575"/>
          </a:xfrm>
        </p:spPr>
      </p:sp>
      <p:sp>
        <p:nvSpPr>
          <p:cNvPr id="3" name="Notes Placeholder 2"/>
          <p:cNvSpPr>
            <a:spLocks noGrp="1"/>
          </p:cNvSpPr>
          <p:nvPr>
            <p:ph type="body" idx="1"/>
          </p:nvPr>
        </p:nvSpPr>
        <p:spPr/>
        <p:txBody>
          <a:bodyPr>
            <a:normAutofit/>
          </a:bodyPr>
          <a:lstStyle/>
          <a:p>
            <a:r>
              <a:rPr lang="en-US" dirty="0"/>
              <a:t>And there’s an entire ecosystem of products and solutions that work together with MATLAB and Simulink.</a:t>
            </a:r>
          </a:p>
          <a:p>
            <a:endParaRPr lang="en-US" dirty="0"/>
          </a:p>
          <a:p>
            <a:r>
              <a:rPr lang="en-US" dirty="0"/>
              <a:t>Such as:</a:t>
            </a:r>
          </a:p>
          <a:p>
            <a:pPr marL="176679" indent="-176679">
              <a:buFont typeface="Arial" panose="020B0604020202020204" pitchFamily="34" charset="0"/>
              <a:buChar char="•"/>
            </a:pPr>
            <a:r>
              <a:rPr lang="en-US" dirty="0"/>
              <a:t>Tools for modeling the system architecture</a:t>
            </a:r>
          </a:p>
          <a:p>
            <a:pPr marL="176679" indent="-176679">
              <a:buFont typeface="Arial" panose="020B0604020202020204" pitchFamily="34" charset="0"/>
              <a:buChar char="•"/>
            </a:pPr>
            <a:r>
              <a:rPr lang="en-US" dirty="0"/>
              <a:t>HMI development tools from </a:t>
            </a:r>
            <a:r>
              <a:rPr lang="en-US" dirty="0" err="1"/>
              <a:t>Presagis</a:t>
            </a:r>
            <a:r>
              <a:rPr lang="en-US" dirty="0"/>
              <a:t> or </a:t>
            </a:r>
            <a:r>
              <a:rPr lang="en-US" dirty="0" err="1"/>
              <a:t>Altia</a:t>
            </a:r>
            <a:endParaRPr lang="en-US" dirty="0"/>
          </a:p>
          <a:p>
            <a:pPr marL="176679" indent="-176679">
              <a:buFont typeface="Arial" panose="020B0604020202020204" pitchFamily="34" charset="0"/>
              <a:buChar char="•"/>
            </a:pPr>
            <a:r>
              <a:rPr lang="en-US" dirty="0"/>
              <a:t>3D visualization tools powered by the Unreal engine</a:t>
            </a:r>
          </a:p>
          <a:p>
            <a:pPr marL="176679" indent="-176679">
              <a:buFont typeface="Arial" panose="020B0604020202020204" pitchFamily="34" charset="0"/>
              <a:buChar char="•"/>
            </a:pPr>
            <a:r>
              <a:rPr lang="en-US" dirty="0"/>
              <a:t>Finite element analysis tools such as those provided by ANSYS</a:t>
            </a:r>
          </a:p>
          <a:p>
            <a:pPr marL="176679" indent="-176679">
              <a:buFont typeface="Arial" panose="020B0604020202020204" pitchFamily="34" charset="0"/>
              <a:buChar char="•"/>
            </a:pPr>
            <a:r>
              <a:rPr lang="en-US" dirty="0"/>
              <a:t>Or other specialized block libraries</a:t>
            </a:r>
          </a:p>
          <a:p>
            <a:pPr marL="176679" indent="-176679">
              <a:buFont typeface="Arial" panose="020B0604020202020204" pitchFamily="34" charset="0"/>
              <a:buChar char="•"/>
            </a:pPr>
            <a:endParaRPr lang="en-US" dirty="0"/>
          </a:p>
          <a:p>
            <a:r>
              <a:rPr lang="en-US" dirty="0"/>
              <a:t>There’s also often the need to bring in existing code or components from other languages or standards, such as C, C++, and FMI so that algorithms and models are not scattered around but rather connected together within a system-level model that can be simulated and tested.</a:t>
            </a:r>
          </a:p>
          <a:p>
            <a:endParaRPr lang="en-US" dirty="0"/>
          </a:p>
          <a:p>
            <a:r>
              <a:rPr lang="en-US" dirty="0"/>
              <a:t>=================</a:t>
            </a:r>
          </a:p>
          <a:p>
            <a:endParaRPr lang="en-US" dirty="0"/>
          </a:p>
          <a:p>
            <a:r>
              <a:rPr lang="en-US" dirty="0"/>
              <a:t>NOTE: Simulink is not necessarily in the center of this ecosystem.  The point we are illustrating here is that Simulink can connect with these other tools and play a key part in the design process.</a:t>
            </a:r>
          </a:p>
        </p:txBody>
      </p:sp>
      <p:sp>
        <p:nvSpPr>
          <p:cNvPr id="4" name="Slide Number Placeholder 3"/>
          <p:cNvSpPr>
            <a:spLocks noGrp="1"/>
          </p:cNvSpPr>
          <p:nvPr>
            <p:ph type="sldNum" sz="quarter" idx="10"/>
          </p:nvPr>
        </p:nvSpPr>
        <p:spPr/>
        <p:txBody>
          <a:bodyPr/>
          <a:lstStyle/>
          <a:p>
            <a:pPr marL="0" marR="0" lvl="0" indent="0" algn="r" defTabSz="1596534"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159653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08470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t>This is accomplished through the use of automatic code generation.  </a:t>
            </a:r>
          </a:p>
          <a:p>
            <a:endParaRPr lang="en-US"/>
          </a:p>
          <a:p>
            <a:r>
              <a:rPr lang="en-US"/>
              <a:t>&lt;CLICK&gt; Our core platforms of MATLAB, Simulink, and Stateflow all support automatic code generation to a number of different targets.</a:t>
            </a:r>
          </a:p>
          <a:p>
            <a:endParaRPr lang="en-US"/>
          </a:p>
          <a:p>
            <a:r>
              <a:rPr lang="en-US"/>
              <a:t>Whether it’s</a:t>
            </a:r>
          </a:p>
          <a:p>
            <a:pPr marL="176679" indent="-176679">
              <a:buFont typeface="Arial" panose="020B0604020202020204" pitchFamily="34" charset="0"/>
              <a:buChar char="•"/>
            </a:pPr>
            <a:r>
              <a:rPr lang="en-US"/>
              <a:t>&lt;CLICK&gt; on CPU’s that are relatively low-cost and readily available</a:t>
            </a:r>
          </a:p>
          <a:p>
            <a:pPr marL="176679" indent="-176679">
              <a:buFont typeface="Arial" panose="020B0604020202020204" pitchFamily="34" charset="0"/>
              <a:buChar char="•"/>
            </a:pPr>
            <a:r>
              <a:rPr lang="en-US"/>
              <a:t>&lt;CLICK&gt; on GPU’s, which are more expensive but can execute code much faster than a CPU can</a:t>
            </a:r>
          </a:p>
          <a:p>
            <a:pPr marL="176679" indent="-176679">
              <a:buFont typeface="Arial" panose="020B0604020202020204" pitchFamily="34" charset="0"/>
              <a:buChar char="•"/>
            </a:pPr>
            <a:r>
              <a:rPr lang="en-US"/>
              <a:t>&lt;CLICK&gt; on PLC’s, often used in the control of machinery and manufacturing processes,</a:t>
            </a:r>
          </a:p>
          <a:p>
            <a:pPr marL="176679" indent="-176679">
              <a:buFont typeface="Arial" panose="020B0604020202020204" pitchFamily="34" charset="0"/>
              <a:buChar char="•"/>
            </a:pPr>
            <a:r>
              <a:rPr lang="en-US"/>
              <a:t>&lt;CLICK&gt; or on FPGA’s for applications that don’t require as much power</a:t>
            </a:r>
          </a:p>
          <a:p>
            <a:pPr marL="176679" indent="-176679">
              <a:buFont typeface="Arial" panose="020B0604020202020204" pitchFamily="34" charset="0"/>
              <a:buChar char="•"/>
            </a:pPr>
            <a:endParaRPr lang="en-US"/>
          </a:p>
          <a:p>
            <a:r>
              <a:rPr lang="en-US"/>
              <a:t>&lt;CLICK&gt; You can also generate software components</a:t>
            </a:r>
          </a:p>
          <a:p>
            <a:pPr marL="171450" indent="-171450">
              <a:buFont typeface="Arial" panose="020B0604020202020204" pitchFamily="34" charset="0"/>
              <a:buChar char="•"/>
            </a:pPr>
            <a:r>
              <a:rPr lang="en-US"/>
              <a:t>&lt;CLICK&gt; on big data platforms</a:t>
            </a:r>
          </a:p>
          <a:p>
            <a:pPr marL="171450" indent="-171450">
              <a:buFont typeface="Arial" panose="020B0604020202020204" pitchFamily="34" charset="0"/>
              <a:buChar char="•"/>
            </a:pPr>
            <a:r>
              <a:rPr lang="en-US"/>
              <a:t>&lt;CLICK&gt; cloud platforms and services</a:t>
            </a:r>
          </a:p>
          <a:p>
            <a:pPr marL="171450" indent="-171450">
              <a:buFont typeface="Arial" panose="020B0604020202020204" pitchFamily="34" charset="0"/>
              <a:buChar char="•"/>
            </a:pPr>
            <a:r>
              <a:rPr lang="en-US"/>
              <a:t>&lt;CLICK&gt; and edge networks</a:t>
            </a:r>
          </a:p>
          <a:p>
            <a:endParaRPr lang="en-US"/>
          </a:p>
          <a:p>
            <a:r>
              <a:rPr lang="en-US"/>
              <a:t>You can automatically generate code from models created in MATLAB, Simulink, and Stateflow onto all of these targets.  </a:t>
            </a:r>
          </a:p>
          <a:p>
            <a:r>
              <a:rPr lang="en-US"/>
              <a:t>And that generated code is not only free of errors that would have been introduced if it had been hand-written based off of the source models, but you maintain that digital thread since you can trace your generated code back to the source model.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9919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Model-Based Design, you test and verify your components and systems design continuously to identify and fix issues early rather than late in the process. You perform &lt;click&gt; requirements verification and &lt;click&gt; early design verification on your models just as you start to formalize your design from specifications and architectures. Once the design is verified, you can &lt;click&gt; perform virtual integration testing, such as software-in-the-loop, processor-in-the-loop, and hardware-in-the-loop tests before you move on &lt;click&gt; to testing on a physical system. Modeling and automation enable &lt;click&gt; continuous testing, verification, and validation throughout the development process.</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2794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Industries: </a:t>
            </a:r>
            <a:r>
              <a:rPr lang="en-US" sz="1200" kern="1200" dirty="0">
                <a:solidFill>
                  <a:schemeClr val="tx1"/>
                </a:solidFill>
                <a:effectLst/>
                <a:latin typeface="+mn-lt"/>
                <a:ea typeface="+mn-ea"/>
                <a:cs typeface="+mn-cs"/>
              </a:rPr>
              <a:t>Aerospace</a:t>
            </a:r>
            <a:r>
              <a:rPr lang="en-US" sz="1200" kern="1200" baseline="0" dirty="0">
                <a:solidFill>
                  <a:schemeClr val="tx1"/>
                </a:solidFill>
                <a:effectLst/>
                <a:latin typeface="+mn-lt"/>
                <a:ea typeface="+mn-ea"/>
                <a:cs typeface="+mn-cs"/>
              </a:rPr>
              <a:t> and defense</a:t>
            </a:r>
            <a:endParaRPr lang="en-US" b="0"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Application Areas:</a:t>
            </a:r>
            <a:r>
              <a:rPr lang="en-US" b="0" baseline="0" dirty="0">
                <a:latin typeface="Verdana" pitchFamily="34" charset="0"/>
              </a:rPr>
              <a:t> </a:t>
            </a:r>
            <a:r>
              <a:rPr lang="en-US" sz="1200" kern="1200" dirty="0">
                <a:solidFill>
                  <a:schemeClr val="tx1"/>
                </a:solidFill>
                <a:effectLst/>
                <a:latin typeface="+mn-lt"/>
                <a:ea typeface="+mn-ea"/>
                <a:cs typeface="+mn-cs"/>
              </a:rPr>
              <a:t>Embedded systems, 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Capabilities</a:t>
            </a:r>
            <a:r>
              <a:rPr lang="en-US" b="0" dirty="0">
                <a:latin typeface="Verdana" pitchFamily="34" charset="0"/>
              </a:rPr>
              <a:t>: </a:t>
            </a:r>
            <a:r>
              <a:rPr lang="en-US" sz="1200" kern="1200" dirty="0">
                <a:solidFill>
                  <a:schemeClr val="tx1"/>
                </a:solidFill>
                <a:effectLst/>
                <a:latin typeface="+mn-lt"/>
                <a:ea typeface="+mn-ea"/>
                <a:cs typeface="+mn-cs"/>
              </a:rPr>
              <a:t>Algorithm development, System design and simulation, Embedded code generation, Verification, validation, and test</a:t>
            </a:r>
            <a:endParaRPr lang="en-US"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Products Used: </a:t>
            </a:r>
            <a:r>
              <a:rPr lang="en-US" sz="1200" kern="1200" dirty="0">
                <a:solidFill>
                  <a:schemeClr val="tx1"/>
                </a:solidFill>
                <a:effectLst/>
                <a:latin typeface="+mn-lt"/>
                <a:ea typeface="+mn-ea"/>
                <a:cs typeface="+mn-cs"/>
              </a:rPr>
              <a:t>MATLAB, Simulink, Embedded Coder, Simulink Coder, Simulink Report Generator, Simulink Verification and Validation, </a:t>
            </a:r>
            <a:r>
              <a:rPr lang="en-US" sz="1200" kern="1200" dirty="0" err="1">
                <a:solidFill>
                  <a:schemeClr val="tx1"/>
                </a:solidFill>
                <a:effectLst/>
                <a:latin typeface="+mn-lt"/>
                <a:ea typeface="+mn-ea"/>
                <a:cs typeface="+mn-cs"/>
              </a:rPr>
              <a:t>Stateflow</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Country:</a:t>
            </a:r>
            <a:r>
              <a:rPr lang="en-US" b="0" baseline="0" dirty="0">
                <a:latin typeface="Verdana" pitchFamily="34" charset="0"/>
              </a:rPr>
              <a:t> United States</a:t>
            </a:r>
            <a:endParaRPr lang="en-US" dirty="0">
              <a:latin typeface="Verdana" pitchFamily="34" charset="0"/>
            </a:endParaRPr>
          </a:p>
          <a:p>
            <a:endParaRPr lang="en-US" sz="1200" b="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Lockheed Martin Space Systems Develops GN&amp;C System for IRIS Satellite with Model-Based Design</a:t>
            </a:r>
          </a:p>
          <a:p>
            <a:r>
              <a:rPr lang="en-US" sz="1200" kern="1200" dirty="0">
                <a:solidFill>
                  <a:schemeClr val="tx1"/>
                </a:solidFill>
                <a:effectLst/>
                <a:latin typeface="+mn-lt"/>
                <a:ea typeface="+mn-ea"/>
                <a:cs typeface="+mn-cs"/>
              </a:rPr>
              <a:t>The Interface Region Imaging Spectrograph (IRIS) observatory is currently in Earth orbit, where it is capturing ultraviolet spectra and high-resolution images of the sun. These images will help scientists better understand the flow of energy and plasma in the lowest levels of the solar atmosphere.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Designed and built by Lockheed Martin Space Systems, IRIS has an effective spatial resolution of 0.33 arcsec, enabling it to deliver unprecedented views of the chromosphere and transition region of the sun. To obtain these high-resolution images, IRIS relies on a precise guidance, navigation, and control (GN&amp;C) system that Lockheed Martin Space Systems developed using Model-Based Design with MATLAB® and Simulink®.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“Model-Based Design enabled our small team to meet an aggressive delivery deadline for flight software,” says Bob Dougherty, lead GN&amp;C engineer at Lockheed Martin. “The software has performed flawlessly in orbit, and the project has highlighted our ability to build low-cost, low-risk spacecraft.” </a:t>
            </a:r>
            <a:r>
              <a:rPr lang="en-US" sz="1200" b="0" i="0" u="none" strike="noStrike"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a:p>
            <a:r>
              <a:rPr lang="en-US" sz="800" b="1" dirty="0"/>
              <a:t>Challenge</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On similar projects in the past, Lockheed Martin engineers produced extensive algorithm design documents, some more than 1000 pages long. Programmers wrote the code by hand based on their interpretation of these documents. The entire process was slow, and defects were sometimes introduced during the hand coding.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just 23 months scheduled for software design, integration, and testing, the team needed to accelerate the software delivery process significantly. To meet this goal, they sought to replace the detailed algorithm design document with a self-documenting design, reuse existing plant models for satellite hardware, replace hand coding with automatic code generation, and use a single environment for analysis and software development. </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800"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800" i="1" dirty="0"/>
              <a:t>“</a:t>
            </a:r>
            <a:r>
              <a:rPr lang="en-US" sz="1200" i="1" kern="1200" dirty="0">
                <a:solidFill>
                  <a:schemeClr val="tx1"/>
                </a:solidFill>
                <a:effectLst/>
                <a:latin typeface="+mn-lt"/>
                <a:ea typeface="+mn-ea"/>
                <a:cs typeface="+mn-cs"/>
              </a:rPr>
              <a:t>A team of about four engineers designed, integrated, and tested the GN&amp;C system in just 23 months. We were more efficient because we used the same tools for both analysis and code development, and generated 20,000 lines of defect-free code. For us, that makes a compelling case for Model-Based Design</a:t>
            </a:r>
            <a:r>
              <a:rPr lang="en-US" sz="1200" b="0" i="1" u="none" strike="noStrike" kern="1200" baseline="0" dirty="0">
                <a:solidFill>
                  <a:schemeClr val="tx1"/>
                </a:solidFill>
                <a:latin typeface="+mn-lt"/>
                <a:ea typeface="+mn-ea"/>
                <a:cs typeface="+mn-cs"/>
              </a:rPr>
              <a:t>.”</a:t>
            </a:r>
            <a:endParaRPr lang="en-US" i="1" dirty="0"/>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800" i="1" dirty="0"/>
              <a:t>- </a:t>
            </a:r>
            <a:r>
              <a:rPr lang="en-US" sz="1200" b="0" i="1" dirty="0" err="1">
                <a:solidFill>
                  <a:schemeClr val="tx2"/>
                </a:solidFill>
              </a:rPr>
              <a:t>Vincentz</a:t>
            </a:r>
            <a:r>
              <a:rPr lang="en-US" sz="1200" b="0" i="1" dirty="0">
                <a:solidFill>
                  <a:schemeClr val="tx2"/>
                </a:solidFill>
              </a:rPr>
              <a:t> </a:t>
            </a:r>
            <a:r>
              <a:rPr lang="en-US" sz="1200" b="0" i="1" dirty="0" err="1">
                <a:solidFill>
                  <a:schemeClr val="tx2"/>
                </a:solidFill>
              </a:rPr>
              <a:t>Knagenhjelm</a:t>
            </a:r>
            <a:r>
              <a:rPr lang="en-US" sz="1200" i="1" kern="1200" dirty="0">
                <a:solidFill>
                  <a:schemeClr val="tx1"/>
                </a:solidFill>
                <a:effectLst/>
                <a:latin typeface="+mn-lt"/>
                <a:ea typeface="+mn-ea"/>
                <a:cs typeface="+mn-cs"/>
              </a:rPr>
              <a:t>, GN&amp;C engineer, Lockheed Martin Space Systems</a:t>
            </a:r>
            <a:endParaRPr lang="en-US" sz="800" i="1" dirty="0"/>
          </a:p>
          <a:p>
            <a:endParaRPr lang="en-US" sz="800" dirty="0"/>
          </a:p>
          <a:p>
            <a:r>
              <a:rPr lang="en-US" sz="800" b="1" dirty="0"/>
              <a:t>Solution</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Lockheed Martin engineers accelerated the development of the IRIS GN&amp;C flight software by using Model-Based Design.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in MATLAB and Simulink, the engineers developed a basic model of the control system to analyze pointing performance, or how accurately the spacecraft could be reoriented.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create a plant model, the team reused existing Simulink and </a:t>
            </a:r>
            <a:r>
              <a:rPr lang="en-US" sz="1200" kern="1200" dirty="0" err="1">
                <a:solidFill>
                  <a:schemeClr val="tx1"/>
                </a:solidFill>
                <a:effectLst/>
                <a:latin typeface="+mn-lt"/>
                <a:ea typeface="+mn-ea"/>
                <a:cs typeface="+mn-cs"/>
              </a:rPr>
              <a:t>Stateflow</a:t>
            </a:r>
            <a:r>
              <a:rPr lang="en-US" sz="1200" kern="1200" dirty="0">
                <a:solidFill>
                  <a:schemeClr val="tx1"/>
                </a:solidFill>
                <a:effectLst/>
                <a:latin typeface="+mn-lt"/>
                <a:ea typeface="+mn-ea"/>
                <a:cs typeface="+mn-cs"/>
              </a:rPr>
              <a:t>® models of satellite components developed by the Lockheed Martin Space Vehicle Integration Laboratory (SVIL). They combined models of reaction wheels, magnetic torque rods, a star tracker, sun sensors, and other components with a Simulink model of the environment.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team exported their Simulink control model, using Simulink Report Generator™ to create an interactive web view that was examined in depth during design reviews.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verified the initial GN&amp;C design by running closed-loop simulations with the plant model and performing model coverage analysis on the simulations using Simulink Verification and Validation™.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Working with the MathWorks Pilot Engineering Group, they partitioned their initial flight software GN&amp;C model into components, including the attitude controller, reaction wheel controller, and attitude determination module. Each component corresponded to a software unit in the flight code.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They used Embedded Coder® to generate C code for these components, adding a small amount of hand-generated “glue” code for a Moog Broad Reach Engineering radiation-hardened microprocessor and its executive software. Using a custom MATLAB user interface, the team exercised a variety of Simulink test cases for each GN&amp;C flight software unit.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SVIL engineers added an integration layer to the plant model and used Embedded Coder to generate C code, which was deployed to a real-time computer for processor-in-the-loop testing.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running real-time tests and optimizing the design in Simulink, the team generated approximately 20,000 lines of code for the production RAD750 processor. The GN&amp;C system is in operation aboard IRIS, which is already delivering high-resolution images and spectral data.</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800" dirty="0"/>
          </a:p>
          <a:p>
            <a:r>
              <a:rPr lang="en-US" sz="8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Development efficiency doubled.</a:t>
            </a:r>
            <a:r>
              <a:rPr lang="en-US" sz="1200" kern="1200" dirty="0">
                <a:solidFill>
                  <a:schemeClr val="tx1"/>
                </a:solidFill>
                <a:effectLst/>
                <a:latin typeface="+mn-lt"/>
                <a:ea typeface="+mn-ea"/>
                <a:cs typeface="+mn-cs"/>
              </a:rPr>
              <a:t> “We measured equivalent source lines of code per developer hour and found that Model-Based Design was two to three times more efficient than hand coding for flight software,” says Phil Boyle, GN&amp;C software engineer. “That was true not only for the IRIS project but for other projects on which we used Model-Based Design</a:t>
            </a:r>
            <a:r>
              <a:rPr lang="en-US" sz="1200" b="0" i="0" u="none" strike="noStrike" kern="1200" baseline="0" dirty="0">
                <a:solidFill>
                  <a:schemeClr val="tx1"/>
                </a:solidFill>
                <a:latin typeface="+mn-lt"/>
                <a:ea typeface="+mn-ea"/>
                <a:cs typeface="+mn-cs"/>
              </a:rPr>
              <a:t>.”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Efficient, defect-free code generated.</a:t>
            </a:r>
            <a:r>
              <a:rPr lang="en-US" sz="1200" kern="1200" dirty="0">
                <a:solidFill>
                  <a:schemeClr val="tx1"/>
                </a:solidFill>
                <a:effectLst/>
                <a:latin typeface="+mn-lt"/>
                <a:ea typeface="+mn-ea"/>
                <a:cs typeface="+mn-cs"/>
              </a:rPr>
              <a:t> “We tried to use automatic code generation 10 years ago, but the code had to be heavily reworked before it could be used,” says Boyle. “In contrast, the code we generated for IRIS using Embedded Coder was not only free of defects, it was also efficient.”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Design updates completed in a single day.</a:t>
            </a:r>
            <a:r>
              <a:rPr lang="en-US" sz="1200" kern="1200" dirty="0">
                <a:solidFill>
                  <a:schemeClr val="tx1"/>
                </a:solidFill>
                <a:effectLst/>
                <a:latin typeface="+mn-lt"/>
                <a:ea typeface="+mn-ea"/>
                <a:cs typeface="+mn-cs"/>
              </a:rPr>
              <a:t> “After IRIS was put into operation, we discovered some peculiarities with the hardware that were unknown before launch,” Boyle says. “To account for this hardware behavior, we simply updated our Simulink models, re-generated code, and reran our unit tests and software item qualification tests. In one day, we were ready with an updated system</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700" b="0" i="1" dirty="0">
              <a:solidFill>
                <a:srgbClr val="154F8F"/>
              </a:solidFill>
            </a:endParaRPr>
          </a:p>
          <a:p>
            <a:r>
              <a:rPr lang="en-US" sz="200" b="0" i="1" dirty="0">
                <a:solidFill>
                  <a:srgbClr val="154F8F"/>
                </a:solidFill>
              </a:rPr>
              <a:t>Learn more about IRIS:</a:t>
            </a:r>
            <a:r>
              <a:rPr lang="en-US" sz="200" b="0" i="1" baseline="0" dirty="0">
                <a:solidFill>
                  <a:srgbClr val="154F8F"/>
                </a:solidFill>
              </a:rPr>
              <a:t> </a:t>
            </a:r>
            <a:r>
              <a:rPr lang="en-US" sz="1200" b="0" i="1" u="none" strike="noStrike" kern="1200" baseline="0" dirty="0">
                <a:solidFill>
                  <a:schemeClr val="tx1"/>
                </a:solidFill>
                <a:latin typeface="+mn-lt"/>
                <a:ea typeface="+mn-ea"/>
                <a:cs typeface="+mn-cs"/>
              </a:rPr>
              <a:t>www.nasa.gov/mission_pages/iris/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8673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GB" sz="1200" kern="1200" dirty="0">
                <a:solidFill>
                  <a:schemeClr val="tx1"/>
                </a:solidFill>
                <a:effectLst/>
                <a:latin typeface="+mn-lt"/>
                <a:ea typeface="+mn-ea"/>
                <a:cs typeface="+mn-cs"/>
              </a:rPr>
              <a:t>Embedded systems, Control systems, Mechatronics, Robotics</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Mathematical modeling, </a:t>
            </a:r>
            <a:r>
              <a:rPr lang="en-GB" sz="1200" kern="1200" dirty="0">
                <a:solidFill>
                  <a:schemeClr val="tx1"/>
                </a:solidFill>
                <a:effectLst/>
                <a:latin typeface="+mn-lt"/>
                <a:ea typeface="+mn-ea"/>
                <a:cs typeface="+mn-cs"/>
              </a:rPr>
              <a:t>Algorithm development, </a:t>
            </a:r>
            <a:r>
              <a:rPr lang="en-US" sz="1200" b="0" i="0" kern="1200" dirty="0">
                <a:solidFill>
                  <a:schemeClr val="tx1"/>
                </a:solidFill>
                <a:effectLst/>
                <a:latin typeface="+mn-lt"/>
                <a:ea typeface="+mn-ea"/>
                <a:cs typeface="+mn-cs"/>
              </a:rPr>
              <a:t>Data analysis, </a:t>
            </a:r>
            <a:r>
              <a:rPr lang="en-GB" sz="1200" kern="1200" dirty="0">
                <a:solidFill>
                  <a:schemeClr val="tx1"/>
                </a:solidFill>
                <a:effectLst/>
                <a:latin typeface="+mn-lt"/>
                <a:ea typeface="+mn-ea"/>
                <a:cs typeface="+mn-cs"/>
              </a:rPr>
              <a:t>System design and simulation, Rapid prototyping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Simulink, </a:t>
            </a:r>
            <a:r>
              <a:rPr lang="en-US" sz="1200" b="0" i="0" kern="1200" dirty="0">
                <a:solidFill>
                  <a:schemeClr val="tx1"/>
                </a:solidFill>
                <a:effectLst/>
                <a:latin typeface="+mn-lt"/>
                <a:ea typeface="+mn-ea"/>
                <a:cs typeface="+mn-cs"/>
              </a:rPr>
              <a:t>Simulink Coder, </a:t>
            </a:r>
            <a:r>
              <a:rPr lang="en-US" sz="1200" kern="1200" dirty="0">
                <a:solidFill>
                  <a:schemeClr val="tx1"/>
                </a:solidFill>
                <a:effectLst/>
                <a:latin typeface="+mn-lt"/>
                <a:ea typeface="+mn-ea"/>
                <a:cs typeface="+mn-cs"/>
              </a:rPr>
              <a:t>Simulink Real-Time, </a:t>
            </a:r>
            <a:r>
              <a:rPr lang="en-US" sz="1200" kern="1200" dirty="0" err="1">
                <a:solidFill>
                  <a:schemeClr val="tx1"/>
                </a:solidFill>
                <a:effectLst/>
                <a:latin typeface="+mn-lt"/>
                <a:ea typeface="+mn-ea"/>
                <a:cs typeface="+mn-cs"/>
              </a:rPr>
              <a:t>Stateflow</a:t>
            </a:r>
            <a:endParaRPr lang="en-US"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The Netherlands</a:t>
            </a:r>
            <a:endParaRPr lang="en-US" sz="700" kern="1200" dirty="0">
              <a:solidFill>
                <a:schemeClr val="tx1"/>
              </a:solidFill>
              <a:latin typeface="+mn-lt"/>
              <a:ea typeface="+mn-ea"/>
              <a:cs typeface="+mn-cs"/>
            </a:endParaRPr>
          </a:p>
          <a:p>
            <a:endParaRPr lang="en-US" sz="700" b="1" kern="1200" dirty="0">
              <a:solidFill>
                <a:schemeClr val="tx1"/>
              </a:solidFill>
              <a:effectLst/>
              <a:latin typeface="+mn-lt"/>
              <a:ea typeface="+mn-ea"/>
              <a:cs typeface="+mn-cs"/>
            </a:endParaRPr>
          </a:p>
          <a:p>
            <a:r>
              <a:rPr lang="en-US" sz="1200" b="1" dirty="0" err="1"/>
              <a:t>Preceyes</a:t>
            </a:r>
            <a:r>
              <a:rPr lang="en-US" sz="1200" b="1" dirty="0"/>
              <a:t> Accelerates Development of World’s First Eye-Surgery Robot Using Model-Based Design</a:t>
            </a:r>
          </a:p>
          <a:p>
            <a:r>
              <a:rPr lang="en-US" sz="1200" b="0" i="0" kern="1200" dirty="0">
                <a:solidFill>
                  <a:schemeClr val="tx1"/>
                </a:solidFill>
                <a:effectLst/>
                <a:latin typeface="+mn-lt"/>
                <a:ea typeface="+mn-ea"/>
                <a:cs typeface="+mn-cs"/>
              </a:rPr>
              <a:t>Vitreoretinal surgeries, which are performed inside the eye, require a degree of precision and stability that is extremely difficult for the human hand to sustain. A big increase in vitreoretinal diseases, strongly correlated to the aging population, demands the development of new treatments that require even higher levels of precision. A potential new treatment for retinal vein occlusions, for example, would involve inserting a needle into a vein as thin as a human hair and holding it still for about 10 minutes—a task that would be virtually impossible for even the most skilled surgeons.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Surgeons at the John Radcliffe Hospital in Oxford, England, performed the world’s first robot-assisted vitreoretinal surgery in 2016. They used the PRECEYES Surgical System, a robotic assistant that scales the surgeon’s movements and filters hand tremors to enable unprecedented steadiness and precision.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recently,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started clinical trials at Rotterdam Eye Hospital. They successfully integrated their newly developed distance sensor in the robot and validated the robot-sensor combination. The sensor measures the distance of an instrument from the retina inside the eye. Providing sensor-based safety and guidance, this approach promises to provide significant safety and performance benefits during demanding retinal surgery. Moreover, it will be a valuable source of data for training and evaluation. Engineers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designed and implemented the robot’s control system using Model-Based Design with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Simulink Real-Time™.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lean startup, it was important for us to achieve a first release quickly without compromising safety, in order to obtain clinical feedback and to build evidence, before designing a final product,” says Maarten Beelen, cofounder and integration manager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“Simulink and Simulink Real-Time enabled us to rapidly design our controller, verify it, implement it on a real-time system, and test it with users. A traditional software development workflow would probably have extended our timeline considerably.”</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set ambitious objectives for its surgical system. Not only would the enhanced precision make new procedures possible, it would also improve existing procedures, such as the peeling of membranes from the retina and the replacement of the eye’s fluid. In working toward these objectives, the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team had two priorities: to ensure patient safety and to produce a working clinical investigation device as efficiently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achieve their design objectives within the development schedule and safety constraints,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needed to take advantage of modeling and simulation technology that had been used in other safety-critical applications across multiple industries. Specifically, they needed to model complex control logic and then perform functional verification of their design, first via simulation and then via real-time tests on the actual robot. In addition to real-time control software, the team needed to develop a non-real-time application with an interface running on a PC that physicians could use to configure settings before and during surgical procedures.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i="1" dirty="0">
                <a:solidFill>
                  <a:schemeClr val="tx2"/>
                </a:solidFill>
              </a:rPr>
              <a:t>Maarten Beelen, </a:t>
            </a:r>
            <a:r>
              <a:rPr lang="en-US" sz="1200" i="1" dirty="0" err="1">
                <a:solidFill>
                  <a:schemeClr val="tx2"/>
                </a:solidFill>
              </a:rPr>
              <a:t>Preceyes</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used Model-Based Design with MATLAB, Simulink, and Simulink Real-Time to accelerate the development of a real-time control system for its PRECEYES Surgical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constructing a basic model of the robot’s kinematics and dynamics,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conducted system identification tests in which they used Simulink Real-Time to produce excitation signals for the robot’s 11 electromotors and then measured the responses across each of its 11 degrees of freedom.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analyzing and fitting the measurement data in MATLAB, they used the results to develop a Simulink plant model that described how the robot moved in response to applied forces.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developed a controller model that processes input from the system’s joystick and approximately 60 sensors—including optical and magnetic encoders—and generates the necessary motor signals to move the tool tip in response to the surgeon’s movements. Within this model, they incorporated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blocks from Simulink Real-Time to interface with nodes on the robot’s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Stateflow</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 team modeled sequential logic for the system’s various operating modes, which include calibration, initialization, and self-verification.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verifying the basic operation of the controller and control logic through simulation, the engineers generated code from their model using Simulink Coder™ and deployed the compiled code to a real-time target computer running Simulink Real-Time. This computer was connected to the robot’s sensors and motors via the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refine and enhance the controller, the team made improvements to the model, checked them via simulation, and then tested them on the actual robot using the Simulink Real-Time setup.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used GUIDE, a MATLAB UI development tool, to develop the touch-screen application software that surgeons use to change surgical settings and receive visual and acoustic feedback during surgery.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safety and efficacy of the PRECEYES Surgical System has been demonstrated in 14 surgical procedures. Additional demonstrations are planned at top surgical sites, including a two-year collaboration with Rotterdam Eye Hospital. The company is also working on CE registration and the next generation for volume production.</a:t>
            </a:r>
          </a:p>
          <a:p>
            <a:pPr fontAlgn="base"/>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Core controller developed by one engineer. </a:t>
            </a:r>
            <a:r>
              <a:rPr lang="en-US" sz="1200" b="0" i="0" kern="1200" dirty="0">
                <a:solidFill>
                  <a:schemeClr val="tx1"/>
                </a:solidFill>
                <a:effectLst/>
                <a:latin typeface="+mn-lt"/>
                <a:ea typeface="+mn-ea"/>
                <a:cs typeface="+mn-cs"/>
              </a:rPr>
              <a:t>“With MATLAB and Simulink, I did not have to program a low-level architecture for the controller by myself. As the sole software engineer developing the first release, that was a huge advantage—in fact, I doubt if a single engineer could have done the work otherwise,” says Beelen. “The software was extensively reviewed by consultants, which was quite easy because of the readability, requirement traceability, and report generation capabilities in Simulink products.</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Patient safety assured. </a:t>
            </a:r>
            <a:r>
              <a:rPr lang="en-US" sz="1200" b="0" i="0" kern="1200" dirty="0">
                <a:solidFill>
                  <a:schemeClr val="tx1"/>
                </a:solidFill>
                <a:effectLst/>
                <a:latin typeface="+mn-lt"/>
                <a:ea typeface="+mn-ea"/>
                <a:cs typeface="+mn-cs"/>
              </a:rPr>
              <a:t>“I always said I would not bring a device to market unless I was fully confident using it on myself or on a loved one,” notes Beelen. “With the safety mechanisms we had implemented in Simulink, I was 100% comfortable that there would be no problems with the software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Road map to industrialization set. </a:t>
            </a:r>
            <a:r>
              <a:rPr lang="en-US" sz="1200" b="0" i="0" kern="1200" dirty="0">
                <a:solidFill>
                  <a:schemeClr val="tx1"/>
                </a:solidFill>
                <a:effectLst/>
                <a:latin typeface="+mn-lt"/>
                <a:ea typeface="+mn-ea"/>
                <a:cs typeface="+mn-cs"/>
              </a:rPr>
              <a:t>“For the development of the industrialized release of our system, we will save time by generating code from our existing controller model, using Embedded Coder to target an embedded processor,” says Beelen. “We will follow a more formal development and testing workflow, with improved revision control and a larger development team, using model-based testing, verification, and validation capabilities in Simulink</a:t>
            </a:r>
            <a:r>
              <a:rPr lang="en-US" sz="70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r>
              <a:rPr lang="en-US" sz="700" b="0" i="1" kern="1200" dirty="0">
                <a:solidFill>
                  <a:srgbClr val="154F8F"/>
                </a:solidFill>
                <a:latin typeface="+mn-lt"/>
                <a:ea typeface="+mn-ea"/>
                <a:cs typeface="+mn-cs"/>
              </a:rPr>
              <a:t>  </a:t>
            </a:r>
          </a:p>
          <a:p>
            <a:r>
              <a:rPr lang="en-US" sz="1200" b="0" i="1" kern="1200" dirty="0">
                <a:solidFill>
                  <a:schemeClr val="tx1"/>
                </a:solidFill>
                <a:effectLst/>
                <a:latin typeface="+mn-lt"/>
                <a:ea typeface="+mn-ea"/>
                <a:cs typeface="+mn-cs"/>
              </a:rPr>
              <a:t>Learn more about </a:t>
            </a:r>
            <a:r>
              <a:rPr lang="en-US" sz="1200" b="0" i="1" kern="1200" dirty="0" err="1">
                <a:solidFill>
                  <a:schemeClr val="tx1"/>
                </a:solidFill>
                <a:effectLst/>
                <a:latin typeface="+mn-lt"/>
                <a:ea typeface="+mn-ea"/>
                <a:cs typeface="+mn-cs"/>
              </a:rPr>
              <a:t>Preceyes</a:t>
            </a:r>
            <a:r>
              <a:rPr lang="en-US" sz="700" i="1" u="none" kern="1200" dirty="0">
                <a:solidFill>
                  <a:schemeClr val="tx1"/>
                </a:solidFill>
                <a:effectLst/>
                <a:latin typeface="+mn-lt"/>
                <a:ea typeface="+mn-ea"/>
                <a:cs typeface="+mn-cs"/>
              </a:rPr>
              <a:t>: www.preceyes.nl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41585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5.png"/><Relationship Id="rId5" Type="http://schemas.openxmlformats.org/officeDocument/2006/relationships/hyperlink" Target="https://matlab.mathworks.com/open/course/v1?course=simulink" TargetMode="External"/><Relationship Id="rId4" Type="http://schemas.openxmlformats.org/officeDocument/2006/relationships/hyperlink" Target="https://www.mathworks.com/matlabcentral/fileexchange/69056"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eg"/><Relationship Id="rId18" Type="http://schemas.openxmlformats.org/officeDocument/2006/relationships/image" Target="../media/image25.png"/><Relationship Id="rId3" Type="http://schemas.openxmlformats.org/officeDocument/2006/relationships/image" Target="../media/image8.png"/><Relationship Id="rId21" Type="http://schemas.openxmlformats.org/officeDocument/2006/relationships/image" Target="../media/image28.png"/><Relationship Id="rId7" Type="http://schemas.openxmlformats.org/officeDocument/2006/relationships/image" Target="../media/image14.png"/><Relationship Id="rId12" Type="http://schemas.openxmlformats.org/officeDocument/2006/relationships/image" Target="../media/image19.gif"/><Relationship Id="rId17" Type="http://schemas.openxmlformats.org/officeDocument/2006/relationships/image" Target="../media/image24.png"/><Relationship Id="rId2" Type="http://schemas.openxmlformats.org/officeDocument/2006/relationships/notesSlide" Target="../notesSlides/notesSlide3.xml"/><Relationship Id="rId16" Type="http://schemas.openxmlformats.org/officeDocument/2006/relationships/image" Target="../media/image23.jpeg"/><Relationship Id="rId20" Type="http://schemas.openxmlformats.org/officeDocument/2006/relationships/image" Target="../media/image27.pn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sv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3" Type="http://schemas.openxmlformats.org/officeDocument/2006/relationships/image" Target="../media/image29.jpe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8.png"/><Relationship Id="rId2" Type="http://schemas.openxmlformats.org/officeDocument/2006/relationships/notesSlide" Target="../notesSlides/notesSlide4.xml"/><Relationship Id="rId16" Type="http://schemas.openxmlformats.org/officeDocument/2006/relationships/image" Target="../media/image42.svg"/><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mathworks.com/company/user_stories/lockheed-martin-space-systems-develops-gnc-system-for-iris-satellite-with-model-based-design.html?by=company"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company/user_stories/preceyes-accelerates-development-of-worlds-first-eye-surgery-robot-using-model-based-design.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latin typeface="Arial"/>
                <a:cs typeface="Arial"/>
              </a:rPr>
              <a:t>University of </a:t>
            </a:r>
            <a:r>
              <a:rPr lang="en-US" sz="4400" dirty="0">
                <a:latin typeface="Arial"/>
                <a:cs typeface="Arial"/>
              </a:rPr>
              <a:t>and MathWorks Present:</a:t>
            </a:r>
            <a:br>
              <a:rPr lang="en-US" sz="4400" dirty="0"/>
            </a:br>
            <a:br>
              <a:rPr lang="en-US" sz="4400" dirty="0"/>
            </a:br>
            <a:r>
              <a:rPr lang="en-US" sz="4400" dirty="0">
                <a:latin typeface="Arial"/>
                <a:cs typeface="Arial"/>
              </a:rPr>
              <a:t>Simulink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982B1-C563-41E6-9061-BC7AF6591714}"/>
              </a:ext>
            </a:extLst>
          </p:cNvPr>
          <p:cNvSpPr>
            <a:spLocks noGrp="1"/>
          </p:cNvSpPr>
          <p:nvPr>
            <p:ph type="title"/>
          </p:nvPr>
        </p:nvSpPr>
        <p:spPr/>
        <p:txBody>
          <a:bodyPr/>
          <a:lstStyle/>
          <a:p>
            <a:r>
              <a:rPr lang="en-US" dirty="0"/>
              <a:t>Simulink Onramp</a:t>
            </a:r>
          </a:p>
        </p:txBody>
      </p:sp>
      <p:sp>
        <p:nvSpPr>
          <p:cNvPr id="4" name="Content Placeholder 3">
            <a:extLst>
              <a:ext uri="{FF2B5EF4-FFF2-40B4-BE49-F238E27FC236}">
                <a16:creationId xmlns:a16="http://schemas.microsoft.com/office/drawing/2014/main" id="{83B573FA-3295-4EF2-B82A-BDB4CFB59BC7}"/>
              </a:ext>
            </a:extLst>
          </p:cNvPr>
          <p:cNvSpPr>
            <a:spLocks noGrp="1"/>
          </p:cNvSpPr>
          <p:nvPr>
            <p:ph sz="half" idx="10"/>
          </p:nvPr>
        </p:nvSpPr>
        <p:spPr/>
        <p:txBody>
          <a:bodyPr vert="horz" lIns="91440" tIns="45720" rIns="91440" bIns="45720" rtlCol="0" anchor="t">
            <a:noAutofit/>
          </a:bodyPr>
          <a:lstStyle/>
          <a:p>
            <a:pPr marL="343535" indent="-343535"/>
            <a:r>
              <a:rPr lang="en-US" sz="1600" dirty="0">
                <a:latin typeface="Arial"/>
                <a:cs typeface="Arial"/>
              </a:rPr>
              <a:t>Includes video tutorials and hands-on exercises with automated assessments and feedback</a:t>
            </a:r>
            <a:br>
              <a:rPr lang="en-US" sz="1600" dirty="0">
                <a:latin typeface="Arial"/>
                <a:cs typeface="Arial"/>
              </a:rPr>
            </a:br>
            <a:endParaRPr lang="en-US" sz="1600" dirty="0">
              <a:latin typeface="Arial"/>
              <a:cs typeface="Arial"/>
            </a:endParaRPr>
          </a:p>
          <a:p>
            <a:pPr marL="343535" indent="-343535"/>
            <a:r>
              <a:rPr lang="en-US" sz="1600" dirty="0">
                <a:latin typeface="Arial"/>
                <a:cs typeface="Arial"/>
              </a:rPr>
              <a:t>How to get started using desktop app (recommended):</a:t>
            </a:r>
          </a:p>
          <a:p>
            <a:pPr marL="744220" lvl="1" indent="-286385"/>
            <a:r>
              <a:rPr lang="en-US" sz="1600" dirty="0">
                <a:latin typeface="Arial"/>
                <a:cs typeface="Arial"/>
              </a:rPr>
              <a:t>Download the latest release of Simulink</a:t>
            </a:r>
          </a:p>
          <a:p>
            <a:pPr marL="744220" lvl="1" indent="-286385"/>
            <a:r>
              <a:rPr lang="en-US" sz="1600" dirty="0">
                <a:latin typeface="Arial"/>
                <a:cs typeface="Arial"/>
              </a:rPr>
              <a:t>Download and install </a:t>
            </a:r>
            <a:r>
              <a:rPr lang="en-US" sz="1600" dirty="0">
                <a:latin typeface="Arial"/>
                <a:cs typeface="Arial"/>
                <a:hlinkClick r:id="rId4"/>
              </a:rPr>
              <a:t>Simulink Onramp</a:t>
            </a:r>
            <a:r>
              <a:rPr lang="en-US" sz="1600" dirty="0">
                <a:latin typeface="Arial"/>
                <a:cs typeface="Arial"/>
              </a:rPr>
              <a:t> from the MATLAB File Exchange</a:t>
            </a:r>
          </a:p>
          <a:p>
            <a:pPr marL="744220" lvl="1" indent="-286385"/>
            <a:r>
              <a:rPr lang="en-US" sz="1600" dirty="0">
                <a:latin typeface="Arial"/>
                <a:cs typeface="Arial"/>
              </a:rPr>
              <a:t>Launch MATLAB and open Simulink</a:t>
            </a:r>
          </a:p>
          <a:p>
            <a:pPr marL="744220" lvl="1" indent="-286385"/>
            <a:r>
              <a:rPr lang="en-US" sz="1600" dirty="0">
                <a:latin typeface="Arial"/>
                <a:cs typeface="Arial"/>
              </a:rPr>
              <a:t>Select Simulink Onramp from the Start Page</a:t>
            </a:r>
            <a:br>
              <a:rPr lang="en-US" sz="1600" dirty="0">
                <a:latin typeface="Arial"/>
                <a:cs typeface="Arial"/>
              </a:rPr>
            </a:br>
            <a:endParaRPr lang="en-US" sz="1600" dirty="0">
              <a:latin typeface="Arial"/>
              <a:cs typeface="Arial"/>
            </a:endParaRPr>
          </a:p>
          <a:p>
            <a:pPr marL="343535" indent="-343535">
              <a:buFont typeface="Wingdings" pitchFamily="34" charset="0"/>
              <a:buChar char="§"/>
            </a:pPr>
            <a:r>
              <a:rPr lang="en-US" sz="1600" dirty="0">
                <a:latin typeface="Arial"/>
                <a:cs typeface="Arial"/>
              </a:rPr>
              <a:t>You can also launch Simulink Onramp using </a:t>
            </a:r>
            <a:r>
              <a:rPr lang="en-US" sz="1600" dirty="0">
                <a:latin typeface="Arial"/>
                <a:cs typeface="Arial"/>
                <a:hlinkClick r:id="rId5"/>
              </a:rPr>
              <a:t>Simulink Online through your web browser</a:t>
            </a:r>
            <a:endParaRPr lang="en-US" sz="1600" dirty="0">
              <a:latin typeface="Arial"/>
              <a:cs typeface="Arial"/>
            </a:endParaRPr>
          </a:p>
        </p:txBody>
      </p:sp>
      <p:sp>
        <p:nvSpPr>
          <p:cNvPr id="5" name="Text Placeholder 4">
            <a:extLst>
              <a:ext uri="{FF2B5EF4-FFF2-40B4-BE49-F238E27FC236}">
                <a16:creationId xmlns:a16="http://schemas.microsoft.com/office/drawing/2014/main" id="{6714AA7E-CEC8-4BCC-A7F1-E79420EFAFB8}"/>
              </a:ext>
            </a:extLst>
          </p:cNvPr>
          <p:cNvSpPr>
            <a:spLocks noGrp="1"/>
          </p:cNvSpPr>
          <p:nvPr>
            <p:ph type="body" sz="quarter" idx="11"/>
          </p:nvPr>
        </p:nvSpPr>
        <p:spPr>
          <a:xfrm>
            <a:off x="609601" y="1600200"/>
            <a:ext cx="4419600" cy="838200"/>
          </a:xfrm>
        </p:spPr>
        <p:txBody>
          <a:bodyPr/>
          <a:lstStyle/>
          <a:p>
            <a:r>
              <a:rPr lang="en-US" dirty="0"/>
              <a:t>Get started quickly with the basics of Simulink with this self-paced, interactive tutorial</a:t>
            </a:r>
          </a:p>
        </p:txBody>
      </p:sp>
      <p:pic>
        <p:nvPicPr>
          <p:cNvPr id="3" name="SimulinkOnramp">
            <a:hlinkClick r:id="" action="ppaction://media"/>
            <a:extLst>
              <a:ext uri="{FF2B5EF4-FFF2-40B4-BE49-F238E27FC236}">
                <a16:creationId xmlns:a16="http://schemas.microsoft.com/office/drawing/2014/main" id="{3B3CF32F-0F67-4ADB-B195-EAABDBE045C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46"/>
          <a:stretch/>
        </p:blipFill>
        <p:spPr>
          <a:xfrm>
            <a:off x="6019800" y="1752600"/>
            <a:ext cx="5689600" cy="3186113"/>
          </a:xfrm>
          <a:prstGeom prst="rect">
            <a:avLst/>
          </a:prstGeom>
        </p:spPr>
      </p:pic>
    </p:spTree>
    <p:extLst>
      <p:ext uri="{BB962C8B-B14F-4D97-AF65-F5344CB8AC3E}">
        <p14:creationId xmlns:p14="http://schemas.microsoft.com/office/powerpoint/2010/main" val="396435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DE6C-6CA6-4FE2-9F63-22F2ADF1CC7A}"/>
              </a:ext>
            </a:extLst>
          </p:cNvPr>
          <p:cNvSpPr>
            <a:spLocks noGrp="1"/>
          </p:cNvSpPr>
          <p:nvPr>
            <p:ph type="title"/>
          </p:nvPr>
        </p:nvSpPr>
        <p:spPr/>
        <p:txBody>
          <a:bodyPr/>
          <a:lstStyle/>
          <a:p>
            <a:r>
              <a:rPr lang="en-US" dirty="0"/>
              <a:t>Opening Simulink Onramp</a:t>
            </a:r>
          </a:p>
        </p:txBody>
      </p:sp>
      <p:sp>
        <p:nvSpPr>
          <p:cNvPr id="3" name="Content Placeholder 2">
            <a:extLst>
              <a:ext uri="{FF2B5EF4-FFF2-40B4-BE49-F238E27FC236}">
                <a16:creationId xmlns:a16="http://schemas.microsoft.com/office/drawing/2014/main" id="{706CE4EC-2BE3-426E-BB3F-5AD5863B459D}"/>
              </a:ext>
            </a:extLst>
          </p:cNvPr>
          <p:cNvSpPr>
            <a:spLocks noGrp="1"/>
          </p:cNvSpPr>
          <p:nvPr>
            <p:ph sz="half" idx="1"/>
          </p:nvPr>
        </p:nvSpPr>
        <p:spPr/>
        <p:txBody>
          <a:bodyPr/>
          <a:lstStyle/>
          <a:p>
            <a:pPr marL="457200" indent="-457200">
              <a:spcAft>
                <a:spcPts val="1200"/>
              </a:spcAft>
              <a:buFont typeface="+mj-lt"/>
              <a:buAutoNum type="arabicPeriod"/>
            </a:pPr>
            <a:r>
              <a:rPr lang="en-US" dirty="0"/>
              <a:t>From MATLAB open Simulink</a:t>
            </a:r>
          </a:p>
          <a:p>
            <a:pPr marL="457200" indent="-457200">
              <a:spcAft>
                <a:spcPts val="1200"/>
              </a:spcAft>
              <a:buFont typeface="+mj-lt"/>
              <a:buAutoNum type="arabicPeriod"/>
            </a:pPr>
            <a:r>
              <a:rPr lang="en-US" dirty="0"/>
              <a:t>In the lower left-hand section under “Learn” select “Simulink Onramp”</a:t>
            </a:r>
          </a:p>
          <a:p>
            <a:pPr marL="457200" indent="-457200">
              <a:spcAft>
                <a:spcPts val="1200"/>
              </a:spcAft>
              <a:buFont typeface="+mj-lt"/>
              <a:buAutoNum type="arabicPeriod"/>
            </a:pPr>
            <a:r>
              <a:rPr lang="en-US" dirty="0"/>
              <a:t>Click “Course Overview” to get started</a:t>
            </a:r>
          </a:p>
        </p:txBody>
      </p:sp>
      <p:pic>
        <p:nvPicPr>
          <p:cNvPr id="12" name="Content Placeholder 11">
            <a:extLst>
              <a:ext uri="{FF2B5EF4-FFF2-40B4-BE49-F238E27FC236}">
                <a16:creationId xmlns:a16="http://schemas.microsoft.com/office/drawing/2014/main" id="{936C312A-F080-4E2A-B586-D7DE5F286EC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94402" y="1741350"/>
            <a:ext cx="5587998" cy="3375300"/>
          </a:xfrm>
        </p:spPr>
      </p:pic>
    </p:spTree>
    <p:extLst>
      <p:ext uri="{BB962C8B-B14F-4D97-AF65-F5344CB8AC3E}">
        <p14:creationId xmlns:p14="http://schemas.microsoft.com/office/powerpoint/2010/main" val="293474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a:t>
            </a:r>
          </a:p>
          <a:p>
            <a:pPr marL="744220" lvl="1" indent="-286385"/>
            <a:r>
              <a:rPr lang="en-US" dirty="0"/>
              <a:t>Create MathWorks account</a:t>
            </a:r>
          </a:p>
          <a:p>
            <a:pPr marL="744220" lvl="1" indent="-286385"/>
            <a:r>
              <a:rPr lang="en-US" dirty="0">
                <a:latin typeface="Arial"/>
                <a:cs typeface="Arial"/>
              </a:rPr>
              <a:t>Download Simulink </a:t>
            </a:r>
          </a:p>
          <a:p>
            <a:pPr marL="343535" indent="-343535"/>
            <a:r>
              <a:rPr lang="en-US" dirty="0">
                <a:highlight>
                  <a:srgbClr val="FFFF00"/>
                </a:highlight>
              </a:rPr>
              <a:t>6.30 pm – 8.00 pm</a:t>
            </a:r>
            <a:r>
              <a:rPr lang="en-US" dirty="0"/>
              <a:t>: Simulink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52DC10EF-2366-405A-BAAE-4A793DC754BA}"/>
              </a:ext>
            </a:extLst>
          </p:cNvPr>
          <p:cNvSpPr/>
          <p:nvPr/>
        </p:nvSpPr>
        <p:spPr>
          <a:xfrm>
            <a:off x="6588508" y="2999666"/>
            <a:ext cx="3455438" cy="1297737"/>
          </a:xfrm>
          <a:prstGeom prst="roundRect">
            <a:avLst/>
          </a:prstGeom>
          <a:solidFill>
            <a:srgbClr val="FFFFFF">
              <a:alpha val="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6" b="1">
              <a:solidFill>
                <a:schemeClr val="tx1"/>
              </a:solidFill>
              <a:latin typeface="Arial" pitchFamily="34" charset="0"/>
              <a:cs typeface="Arial" pitchFamily="34" charset="0"/>
            </a:endParaRPr>
          </a:p>
        </p:txBody>
      </p:sp>
      <p:sp>
        <p:nvSpPr>
          <p:cNvPr id="17" name="Rectangle: Rounded Corners 16">
            <a:extLst>
              <a:ext uri="{FF2B5EF4-FFF2-40B4-BE49-F238E27FC236}">
                <a16:creationId xmlns:a16="http://schemas.microsoft.com/office/drawing/2014/main" id="{EA6E3C71-4F2A-47F2-B738-CFCEF5A56842}"/>
              </a:ext>
            </a:extLst>
          </p:cNvPr>
          <p:cNvSpPr/>
          <p:nvPr/>
        </p:nvSpPr>
        <p:spPr>
          <a:xfrm>
            <a:off x="2106423" y="3005634"/>
            <a:ext cx="3455437" cy="1297737"/>
          </a:xfrm>
          <a:prstGeom prst="roundRect">
            <a:avLst/>
          </a:prstGeom>
          <a:solidFill>
            <a:srgbClr val="FFFFFF">
              <a:alpha val="5098"/>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56" b="1">
              <a:solidFill>
                <a:schemeClr val="tx1"/>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9843B00D-E683-4945-B590-EE8C2B40168B}"/>
              </a:ext>
            </a:extLst>
          </p:cNvPr>
          <p:cNvSpPr/>
          <p:nvPr/>
        </p:nvSpPr>
        <p:spPr>
          <a:xfrm>
            <a:off x="8284892" y="3648536"/>
            <a:ext cx="1591154" cy="390910"/>
          </a:xfrm>
          <a:prstGeom prst="roundRect">
            <a:avLst/>
          </a:prstGeom>
          <a:solidFill>
            <a:srgbClr val="00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pitchFamily="34" charset="0"/>
                <a:cs typeface="Arial" pitchFamily="34" charset="0"/>
              </a:rPr>
              <a:t>Verification</a:t>
            </a:r>
          </a:p>
        </p:txBody>
      </p:sp>
      <p:sp>
        <p:nvSpPr>
          <p:cNvPr id="19" name="TextBox 18">
            <a:extLst>
              <a:ext uri="{FF2B5EF4-FFF2-40B4-BE49-F238E27FC236}">
                <a16:creationId xmlns:a16="http://schemas.microsoft.com/office/drawing/2014/main" id="{9BB5DC98-F19A-4CB5-AC86-B39504456A8E}"/>
              </a:ext>
            </a:extLst>
          </p:cNvPr>
          <p:cNvSpPr txBox="1"/>
          <p:nvPr/>
        </p:nvSpPr>
        <p:spPr>
          <a:xfrm>
            <a:off x="3077982" y="3078951"/>
            <a:ext cx="1512319" cy="419432"/>
          </a:xfrm>
          <a:prstGeom prst="rect">
            <a:avLst/>
          </a:prstGeom>
        </p:spPr>
        <p:txBody>
          <a:bodyPr vert="horz" wrap="none" lIns="13040" tIns="6520" rIns="13040" bIns="6520" rtlCol="0">
            <a:spAutoFit/>
          </a:bodyPr>
          <a:lstStyle/>
          <a:p>
            <a:pPr algn="ctr" defTabSz="212532">
              <a:spcBef>
                <a:spcPct val="20000"/>
              </a:spcBef>
              <a:buClr>
                <a:schemeClr val="bg1"/>
              </a:buClr>
              <a:buSzPct val="75000"/>
            </a:pPr>
            <a:r>
              <a:rPr lang="en-US" sz="2640" b="1">
                <a:latin typeface="Arial" pitchFamily="34" charset="0"/>
                <a:cs typeface="Arial" pitchFamily="34" charset="0"/>
              </a:rPr>
              <a:t>Modeling</a:t>
            </a:r>
          </a:p>
        </p:txBody>
      </p:sp>
      <p:sp>
        <p:nvSpPr>
          <p:cNvPr id="20" name="TextBox 19">
            <a:extLst>
              <a:ext uri="{FF2B5EF4-FFF2-40B4-BE49-F238E27FC236}">
                <a16:creationId xmlns:a16="http://schemas.microsoft.com/office/drawing/2014/main" id="{74A581EE-FB37-4AFA-851D-C191BACEC5D7}"/>
              </a:ext>
            </a:extLst>
          </p:cNvPr>
          <p:cNvSpPr txBox="1"/>
          <p:nvPr/>
        </p:nvSpPr>
        <p:spPr>
          <a:xfrm>
            <a:off x="7362900" y="3078951"/>
            <a:ext cx="1906658" cy="419432"/>
          </a:xfrm>
          <a:prstGeom prst="rect">
            <a:avLst/>
          </a:prstGeom>
        </p:spPr>
        <p:txBody>
          <a:bodyPr vert="horz" wrap="none" lIns="13040" tIns="6520" rIns="13040" bIns="6520" rtlCol="0">
            <a:spAutoFit/>
          </a:bodyPr>
          <a:lstStyle/>
          <a:p>
            <a:pPr algn="ctr" defTabSz="212532">
              <a:spcBef>
                <a:spcPct val="20000"/>
              </a:spcBef>
              <a:buClr>
                <a:schemeClr val="bg1"/>
              </a:buClr>
              <a:buSzPct val="75000"/>
            </a:pPr>
            <a:r>
              <a:rPr lang="en-US" sz="2640" b="1">
                <a:latin typeface="Arial" pitchFamily="34" charset="0"/>
                <a:cs typeface="Arial" pitchFamily="34" charset="0"/>
              </a:rPr>
              <a:t>Automation</a:t>
            </a:r>
          </a:p>
        </p:txBody>
      </p:sp>
      <p:sp>
        <p:nvSpPr>
          <p:cNvPr id="21" name="Rectangle: Rounded Corners 20">
            <a:extLst>
              <a:ext uri="{FF2B5EF4-FFF2-40B4-BE49-F238E27FC236}">
                <a16:creationId xmlns:a16="http://schemas.microsoft.com/office/drawing/2014/main" id="{11EFCA56-86F8-45B2-B4DE-5FEBD7FA939C}"/>
              </a:ext>
            </a:extLst>
          </p:cNvPr>
          <p:cNvSpPr/>
          <p:nvPr/>
        </p:nvSpPr>
        <p:spPr>
          <a:xfrm>
            <a:off x="6769302" y="3648536"/>
            <a:ext cx="1353719" cy="390910"/>
          </a:xfrm>
          <a:prstGeom prst="roundRect">
            <a:avLst/>
          </a:prstGeom>
          <a:solidFill>
            <a:srgbClr val="00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pitchFamily="34" charset="0"/>
                <a:cs typeface="Arial" pitchFamily="34" charset="0"/>
              </a:rPr>
              <a:t>Coding</a:t>
            </a:r>
            <a:endParaRPr lang="en-US" sz="1440" b="1">
              <a:solidFill>
                <a:schemeClr val="bg1"/>
              </a:solidFill>
              <a:latin typeface="Arial" pitchFamily="34" charset="0"/>
              <a:cs typeface="Arial" pitchFamily="34" charset="0"/>
            </a:endParaRPr>
          </a:p>
        </p:txBody>
      </p:sp>
      <p:sp>
        <p:nvSpPr>
          <p:cNvPr id="22" name="Rectangle: Rounded Corners 21">
            <a:extLst>
              <a:ext uri="{FF2B5EF4-FFF2-40B4-BE49-F238E27FC236}">
                <a16:creationId xmlns:a16="http://schemas.microsoft.com/office/drawing/2014/main" id="{9953B7B4-9FBF-40CD-8D8E-ED44DB057DA9}"/>
              </a:ext>
            </a:extLst>
          </p:cNvPr>
          <p:cNvSpPr/>
          <p:nvPr/>
        </p:nvSpPr>
        <p:spPr>
          <a:xfrm>
            <a:off x="2273112" y="3648536"/>
            <a:ext cx="1585676" cy="390910"/>
          </a:xfrm>
          <a:prstGeom prst="roundRect">
            <a:avLst/>
          </a:prstGeom>
          <a:solidFill>
            <a:srgbClr val="00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pitchFamily="34" charset="0"/>
                <a:cs typeface="Arial" pitchFamily="34" charset="0"/>
              </a:rPr>
              <a:t>Simulation</a:t>
            </a:r>
          </a:p>
        </p:txBody>
      </p:sp>
      <p:sp>
        <p:nvSpPr>
          <p:cNvPr id="27" name="Rectangle: Rounded Corners 26">
            <a:extLst>
              <a:ext uri="{FF2B5EF4-FFF2-40B4-BE49-F238E27FC236}">
                <a16:creationId xmlns:a16="http://schemas.microsoft.com/office/drawing/2014/main" id="{DA0736EA-26EF-4DD3-912B-C66B85629367}"/>
              </a:ext>
            </a:extLst>
          </p:cNvPr>
          <p:cNvSpPr/>
          <p:nvPr/>
        </p:nvSpPr>
        <p:spPr>
          <a:xfrm>
            <a:off x="4049384" y="3648536"/>
            <a:ext cx="1353719" cy="390910"/>
          </a:xfrm>
          <a:prstGeom prst="roundRect">
            <a:avLst/>
          </a:prstGeom>
          <a:solidFill>
            <a:srgbClr val="00B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latin typeface="Arial" pitchFamily="34" charset="0"/>
                <a:cs typeface="Arial" pitchFamily="34" charset="0"/>
              </a:rPr>
              <a:t>Analysis</a:t>
            </a:r>
            <a:endParaRPr lang="en-US" sz="1440" b="1">
              <a:solidFill>
                <a:schemeClr val="bg1"/>
              </a:solidFill>
              <a:latin typeface="Arial" pitchFamily="34" charset="0"/>
              <a:cs typeface="Arial" pitchFamily="34" charset="0"/>
            </a:endParaRPr>
          </a:p>
        </p:txBody>
      </p:sp>
      <p:sp>
        <p:nvSpPr>
          <p:cNvPr id="29" name="TextBox 28">
            <a:extLst>
              <a:ext uri="{FF2B5EF4-FFF2-40B4-BE49-F238E27FC236}">
                <a16:creationId xmlns:a16="http://schemas.microsoft.com/office/drawing/2014/main" id="{BAB5ABE4-AEED-4DA5-939D-DF306C417BED}"/>
              </a:ext>
            </a:extLst>
          </p:cNvPr>
          <p:cNvSpPr txBox="1"/>
          <p:nvPr/>
        </p:nvSpPr>
        <p:spPr>
          <a:xfrm>
            <a:off x="3864096" y="1273887"/>
            <a:ext cx="4566040" cy="567165"/>
          </a:xfrm>
          <a:prstGeom prst="rect">
            <a:avLst/>
          </a:prstGeom>
        </p:spPr>
        <p:txBody>
          <a:bodyPr vert="horz" wrap="none" lIns="13040" tIns="6520" rIns="13040" bIns="6520" rtlCol="0">
            <a:spAutoFit/>
          </a:bodyPr>
          <a:lstStyle/>
          <a:p>
            <a:pPr algn="ctr" defTabSz="212532">
              <a:spcBef>
                <a:spcPct val="20000"/>
              </a:spcBef>
              <a:buClr>
                <a:prstClr val="white"/>
              </a:buClr>
              <a:buSzPct val="75000"/>
              <a:defRPr/>
            </a:pPr>
            <a:r>
              <a:rPr lang="en-US" sz="3600" b="1">
                <a:latin typeface="Arial" pitchFamily="34" charset="0"/>
                <a:cs typeface="Arial" pitchFamily="34" charset="0"/>
              </a:rPr>
              <a:t>Model-Based Design</a:t>
            </a:r>
          </a:p>
        </p:txBody>
      </p:sp>
      <p:sp>
        <p:nvSpPr>
          <p:cNvPr id="32" name="Title 3">
            <a:extLst>
              <a:ext uri="{FF2B5EF4-FFF2-40B4-BE49-F238E27FC236}">
                <a16:creationId xmlns:a16="http://schemas.microsoft.com/office/drawing/2014/main" id="{F58ECAFD-E503-46E4-A034-E424574226EA}"/>
              </a:ext>
            </a:extLst>
          </p:cNvPr>
          <p:cNvSpPr txBox="1">
            <a:spLocks/>
          </p:cNvSpPr>
          <p:nvPr/>
        </p:nvSpPr>
        <p:spPr>
          <a:xfrm>
            <a:off x="1129590" y="1908192"/>
            <a:ext cx="9796511" cy="518160"/>
          </a:xfrm>
          <a:prstGeom prst="rect">
            <a:avLst/>
          </a:prstGeom>
        </p:spPr>
        <p:txBody>
          <a:bodyPr/>
          <a:lstStyle>
            <a:lvl1pPr algn="l" defTabSz="441560" rtl="0" eaLnBrk="1" latinLnBrk="0" hangingPunct="1">
              <a:spcBef>
                <a:spcPct val="0"/>
              </a:spcBef>
              <a:buNone/>
              <a:defRPr lang="en-US" sz="3200" b="1" kern="1200" dirty="0">
                <a:solidFill>
                  <a:schemeClr val="bg1"/>
                </a:solidFill>
                <a:effectLst/>
                <a:latin typeface="+mj-lt"/>
                <a:ea typeface="+mj-ea"/>
                <a:cs typeface="Arial" pitchFamily="34" charset="0"/>
              </a:defRPr>
            </a:lvl1pPr>
          </a:lstStyle>
          <a:p>
            <a:pPr algn="ctr"/>
            <a:r>
              <a:rPr lang="en-US" sz="2607" b="0" dirty="0">
                <a:solidFill>
                  <a:schemeClr val="tx1"/>
                </a:solidFill>
              </a:rPr>
              <a:t>Systematic use of </a:t>
            </a:r>
            <a:r>
              <a:rPr lang="en-US" sz="2607" u="sng" dirty="0">
                <a:solidFill>
                  <a:schemeClr val="tx1"/>
                </a:solidFill>
              </a:rPr>
              <a:t>models</a:t>
            </a:r>
            <a:r>
              <a:rPr lang="en-US" sz="2607" b="0" dirty="0">
                <a:solidFill>
                  <a:schemeClr val="tx1"/>
                </a:solidFill>
              </a:rPr>
              <a:t> throughout the development process</a:t>
            </a:r>
          </a:p>
        </p:txBody>
      </p:sp>
      <p:sp>
        <p:nvSpPr>
          <p:cNvPr id="33" name="Rectangle 32">
            <a:extLst>
              <a:ext uri="{FF2B5EF4-FFF2-40B4-BE49-F238E27FC236}">
                <a16:creationId xmlns:a16="http://schemas.microsoft.com/office/drawing/2014/main" id="{080724E7-3055-4F4E-AF1A-2FCC66219433}"/>
              </a:ext>
            </a:extLst>
          </p:cNvPr>
          <p:cNvSpPr/>
          <p:nvPr/>
        </p:nvSpPr>
        <p:spPr>
          <a:xfrm>
            <a:off x="2152658" y="4586174"/>
            <a:ext cx="3361930" cy="769441"/>
          </a:xfrm>
          <a:prstGeom prst="rect">
            <a:avLst/>
          </a:prstGeom>
        </p:spPr>
        <p:txBody>
          <a:bodyPr wrap="square">
            <a:spAutoFit/>
          </a:bodyPr>
          <a:lstStyle/>
          <a:p>
            <a:pPr marL="38383" indent="-38383" algn="ctr" defTabSz="433560">
              <a:defRPr/>
            </a:pPr>
            <a:r>
              <a:rPr lang="en-US" sz="2200" b="1">
                <a:ea typeface="Ebrima" panose="02000000000000000000" pitchFamily="2" charset="0"/>
                <a:cs typeface="Ebrima" panose="02000000000000000000" pitchFamily="2" charset="0"/>
              </a:rPr>
              <a:t>Try out </a:t>
            </a:r>
            <a:r>
              <a:rPr lang="en-US" sz="2200" b="1">
                <a:solidFill>
                  <a:srgbClr val="00B050"/>
                </a:solidFill>
                <a:ea typeface="Ebrima" panose="02000000000000000000" pitchFamily="2" charset="0"/>
                <a:cs typeface="Ebrima" panose="02000000000000000000" pitchFamily="2" charset="0"/>
              </a:rPr>
              <a:t>new</a:t>
            </a:r>
            <a:r>
              <a:rPr lang="en-US" sz="2200">
                <a:ea typeface="Ebrima" panose="02000000000000000000" pitchFamily="2" charset="0"/>
                <a:cs typeface="Ebrima" panose="02000000000000000000" pitchFamily="2" charset="0"/>
              </a:rPr>
              <a:t> ideas</a:t>
            </a:r>
          </a:p>
          <a:p>
            <a:pPr marL="38383" indent="-38383" algn="ctr" defTabSz="433560">
              <a:defRPr/>
            </a:pPr>
            <a:r>
              <a:rPr lang="en-US" sz="2200" b="1">
                <a:solidFill>
                  <a:srgbClr val="00B050"/>
                </a:solidFill>
                <a:ea typeface="Ebrima" panose="02000000000000000000" pitchFamily="2" charset="0"/>
                <a:cs typeface="Ebrima" panose="02000000000000000000" pitchFamily="2" charset="0"/>
              </a:rPr>
              <a:t>Fast repeatable </a:t>
            </a:r>
            <a:r>
              <a:rPr lang="en-US" sz="2200">
                <a:ea typeface="Ebrima" panose="02000000000000000000" pitchFamily="2" charset="0"/>
                <a:cs typeface="Ebrima" panose="02000000000000000000" pitchFamily="2" charset="0"/>
              </a:rPr>
              <a:t>tests</a:t>
            </a:r>
          </a:p>
        </p:txBody>
      </p:sp>
      <p:sp>
        <p:nvSpPr>
          <p:cNvPr id="34" name="Rectangle 33">
            <a:extLst>
              <a:ext uri="{FF2B5EF4-FFF2-40B4-BE49-F238E27FC236}">
                <a16:creationId xmlns:a16="http://schemas.microsoft.com/office/drawing/2014/main" id="{E9212954-B89A-414B-9ABA-7AECD4BB13B9}"/>
              </a:ext>
            </a:extLst>
          </p:cNvPr>
          <p:cNvSpPr/>
          <p:nvPr/>
        </p:nvSpPr>
        <p:spPr>
          <a:xfrm>
            <a:off x="6588507" y="4586174"/>
            <a:ext cx="3455438" cy="769441"/>
          </a:xfrm>
          <a:prstGeom prst="rect">
            <a:avLst/>
          </a:prstGeom>
        </p:spPr>
        <p:txBody>
          <a:bodyPr wrap="square">
            <a:spAutoFit/>
          </a:bodyPr>
          <a:lstStyle/>
          <a:p>
            <a:pPr marL="38383" indent="-38383" algn="ctr" defTabSz="433560">
              <a:defRPr/>
            </a:pPr>
            <a:r>
              <a:rPr lang="en-US" sz="2200" b="1">
                <a:ea typeface="Ebrima" panose="02000000000000000000" pitchFamily="2" charset="0"/>
                <a:cs typeface="Ebrima" panose="02000000000000000000" pitchFamily="2" charset="0"/>
              </a:rPr>
              <a:t>Eliminate</a:t>
            </a:r>
            <a:r>
              <a:rPr lang="en-US" sz="2200">
                <a:ea typeface="Ebrima" panose="02000000000000000000" pitchFamily="2" charset="0"/>
                <a:cs typeface="Ebrima" panose="02000000000000000000" pitchFamily="2" charset="0"/>
              </a:rPr>
              <a:t> </a:t>
            </a:r>
            <a:r>
              <a:rPr lang="en-US" sz="2200" b="1">
                <a:solidFill>
                  <a:srgbClr val="C00000"/>
                </a:solidFill>
                <a:ea typeface="Ebrima" panose="02000000000000000000" pitchFamily="2" charset="0"/>
                <a:cs typeface="Ebrima" panose="02000000000000000000" pitchFamily="2" charset="0"/>
              </a:rPr>
              <a:t>manual steps</a:t>
            </a:r>
          </a:p>
          <a:p>
            <a:pPr marL="38383" indent="-38383" algn="ctr" defTabSz="433560">
              <a:defRPr/>
            </a:pPr>
            <a:r>
              <a:rPr lang="en-US" sz="2200">
                <a:ea typeface="Ebrima" panose="02000000000000000000" pitchFamily="2" charset="0"/>
                <a:cs typeface="Ebrima" panose="02000000000000000000" pitchFamily="2" charset="0"/>
              </a:rPr>
              <a:t>and </a:t>
            </a:r>
            <a:r>
              <a:rPr lang="en-US" sz="2200" b="1">
                <a:solidFill>
                  <a:srgbClr val="C00000"/>
                </a:solidFill>
                <a:ea typeface="Ebrima" panose="02000000000000000000" pitchFamily="2" charset="0"/>
                <a:cs typeface="Ebrima" panose="02000000000000000000" pitchFamily="2" charset="0"/>
              </a:rPr>
              <a:t>human error</a:t>
            </a:r>
          </a:p>
        </p:txBody>
      </p:sp>
      <p:sp>
        <p:nvSpPr>
          <p:cNvPr id="2" name="Plus Sign 1">
            <a:extLst>
              <a:ext uri="{FF2B5EF4-FFF2-40B4-BE49-F238E27FC236}">
                <a16:creationId xmlns:a16="http://schemas.microsoft.com/office/drawing/2014/main" id="{AC428778-B743-0024-2FBD-A510406BFDB0}"/>
              </a:ext>
            </a:extLst>
          </p:cNvPr>
          <p:cNvSpPr/>
          <p:nvPr/>
        </p:nvSpPr>
        <p:spPr>
          <a:xfrm>
            <a:off x="5696399" y="3288580"/>
            <a:ext cx="757570" cy="750866"/>
          </a:xfrm>
          <a:prstGeom prst="mathPlu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3" name="Title 1">
            <a:extLst>
              <a:ext uri="{FF2B5EF4-FFF2-40B4-BE49-F238E27FC236}">
                <a16:creationId xmlns:a16="http://schemas.microsoft.com/office/drawing/2014/main" id="{99F26C35-81C2-A88A-20B2-546E1FBCF171}"/>
              </a:ext>
            </a:extLst>
          </p:cNvPr>
          <p:cNvSpPr txBox="1">
            <a:spLocks/>
          </p:cNvSpPr>
          <p:nvPr/>
        </p:nvSpPr>
        <p:spPr>
          <a:xfrm>
            <a:off x="2152658" y="321535"/>
            <a:ext cx="8389420" cy="462100"/>
          </a:xfrm>
          <a:prstGeom prst="rect">
            <a:avLst/>
          </a:prstGeom>
        </p:spPr>
        <p:txBody>
          <a:bodyPr/>
          <a:lstStyle>
            <a:lvl1pPr algn="l" defTabSz="916680" rtl="0" eaLnBrk="1" latinLnBrk="0" hangingPunct="1">
              <a:spcBef>
                <a:spcPct val="0"/>
              </a:spcBef>
              <a:buNone/>
              <a:defRPr sz="2400" b="0" kern="1200">
                <a:solidFill>
                  <a:schemeClr val="tx2"/>
                </a:solidFill>
                <a:latin typeface="Arial" pitchFamily="34" charset="0"/>
                <a:ea typeface="+mj-ea"/>
                <a:cs typeface="Arial" pitchFamily="34" charset="0"/>
              </a:defRPr>
            </a:lvl1pPr>
          </a:lstStyle>
          <a:p>
            <a:r>
              <a:rPr lang="en-US" dirty="0"/>
              <a:t>is for Model-Based Design</a:t>
            </a:r>
          </a:p>
        </p:txBody>
      </p:sp>
      <p:pic>
        <p:nvPicPr>
          <p:cNvPr id="4" name="Picture 4">
            <a:extLst>
              <a:ext uri="{FF2B5EF4-FFF2-40B4-BE49-F238E27FC236}">
                <a16:creationId xmlns:a16="http://schemas.microsoft.com/office/drawing/2014/main" id="{822D338E-4344-A00D-A3F3-58C27518192F}"/>
              </a:ext>
            </a:extLst>
          </p:cNvPr>
          <p:cNvPicPr>
            <a:picLocks noChangeAspect="1" noChangeArrowheads="1"/>
          </p:cNvPicPr>
          <p:nvPr/>
        </p:nvPicPr>
        <p:blipFill>
          <a:blip r:embed="rId3" cstate="print"/>
          <a:srcRect/>
          <a:stretch>
            <a:fillRect/>
          </a:stretch>
        </p:blipFill>
        <p:spPr bwMode="auto">
          <a:xfrm>
            <a:off x="450454" y="387319"/>
            <a:ext cx="1702204" cy="292161"/>
          </a:xfrm>
          <a:prstGeom prst="rect">
            <a:avLst/>
          </a:prstGeom>
          <a:noFill/>
          <a:ln w="9525">
            <a:noFill/>
            <a:miter lim="800000"/>
            <a:headEnd/>
            <a:tailEnd/>
          </a:ln>
        </p:spPr>
      </p:pic>
    </p:spTree>
    <p:extLst>
      <p:ext uri="{BB962C8B-B14F-4D97-AF65-F5344CB8AC3E}">
        <p14:creationId xmlns:p14="http://schemas.microsoft.com/office/powerpoint/2010/main" val="3362266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p:bldP spid="20" grpId="0"/>
      <p:bldP spid="21" grpId="0" animBg="1"/>
      <p:bldP spid="22" grpId="0" animBg="1"/>
      <p:bldP spid="27" grpId="0" animBg="1"/>
      <p:bldP spid="32" grpId="0"/>
      <p:bldP spid="33" grpId="0"/>
      <p:bldP spid="34" grpId="0"/>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3486" y="154332"/>
            <a:ext cx="10769600" cy="990600"/>
          </a:xfrm>
        </p:spPr>
        <p:txBody>
          <a:bodyPr/>
          <a:lstStyle/>
          <a:p>
            <a:r>
              <a:rPr lang="en-US"/>
              <a:t>System </a:t>
            </a:r>
            <a:r>
              <a:rPr lang="en-US" b="1"/>
              <a:t>modeling and simulation</a:t>
            </a:r>
            <a:br>
              <a:rPr lang="en-US"/>
            </a:br>
            <a:r>
              <a:rPr lang="en-US" sz="1800" b="1">
                <a:solidFill>
                  <a:schemeClr val="tx1"/>
                </a:solidFill>
              </a:rPr>
              <a:t>Multi-domain</a:t>
            </a:r>
            <a:r>
              <a:rPr lang="en-US" sz="1800">
                <a:solidFill>
                  <a:schemeClr val="tx1"/>
                </a:solidFill>
              </a:rPr>
              <a:t> modeling for </a:t>
            </a:r>
            <a:r>
              <a:rPr lang="en-US" sz="1800" b="1">
                <a:solidFill>
                  <a:schemeClr val="tx1"/>
                </a:solidFill>
              </a:rPr>
              <a:t>many types </a:t>
            </a:r>
            <a:r>
              <a:rPr lang="en-US" sz="1800">
                <a:solidFill>
                  <a:schemeClr val="tx1"/>
                </a:solidFill>
              </a:rPr>
              <a:t>of subsystems</a:t>
            </a:r>
            <a:endParaRPr lang="en-US" sz="2000">
              <a:solidFill>
                <a:schemeClr val="tx1"/>
              </a:solidFill>
            </a:endParaRPr>
          </a:p>
        </p:txBody>
      </p:sp>
      <p:sp>
        <p:nvSpPr>
          <p:cNvPr id="27" name="AutoShape 19">
            <a:extLst>
              <a:ext uri="{FF2B5EF4-FFF2-40B4-BE49-F238E27FC236}">
                <a16:creationId xmlns:a16="http://schemas.microsoft.com/office/drawing/2014/main" id="{9ACD4EC7-942A-AC4B-A38C-75764A3DF5C1}"/>
              </a:ext>
            </a:extLst>
          </p:cNvPr>
          <p:cNvSpPr>
            <a:spLocks noChangeArrowheads="1"/>
          </p:cNvSpPr>
          <p:nvPr/>
        </p:nvSpPr>
        <p:spPr bwMode="auto">
          <a:xfrm>
            <a:off x="1297981" y="2573032"/>
            <a:ext cx="1489608" cy="658412"/>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Data-Driven Models</a:t>
            </a:r>
          </a:p>
        </p:txBody>
      </p:sp>
      <p:sp>
        <p:nvSpPr>
          <p:cNvPr id="28" name="AutoShape 19">
            <a:extLst>
              <a:ext uri="{FF2B5EF4-FFF2-40B4-BE49-F238E27FC236}">
                <a16:creationId xmlns:a16="http://schemas.microsoft.com/office/drawing/2014/main" id="{77A39151-09C3-2240-83AF-F477C74808AD}"/>
              </a:ext>
            </a:extLst>
          </p:cNvPr>
          <p:cNvSpPr>
            <a:spLocks noChangeArrowheads="1"/>
          </p:cNvSpPr>
          <p:nvPr/>
        </p:nvSpPr>
        <p:spPr bwMode="auto">
          <a:xfrm>
            <a:off x="3057469" y="2573031"/>
            <a:ext cx="1488231" cy="659348"/>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Continuous-Time Models</a:t>
            </a:r>
          </a:p>
        </p:txBody>
      </p:sp>
      <p:sp>
        <p:nvSpPr>
          <p:cNvPr id="33" name="AutoShape 19">
            <a:extLst>
              <a:ext uri="{FF2B5EF4-FFF2-40B4-BE49-F238E27FC236}">
                <a16:creationId xmlns:a16="http://schemas.microsoft.com/office/drawing/2014/main" id="{E47043AF-35D1-6E42-B3E6-2B75E4E8DFBE}"/>
              </a:ext>
            </a:extLst>
          </p:cNvPr>
          <p:cNvSpPr>
            <a:spLocks noChangeArrowheads="1"/>
          </p:cNvSpPr>
          <p:nvPr/>
        </p:nvSpPr>
        <p:spPr bwMode="auto">
          <a:xfrm>
            <a:off x="4650959" y="2573031"/>
            <a:ext cx="1487055" cy="659349"/>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Discrete-Time Models</a:t>
            </a:r>
          </a:p>
        </p:txBody>
      </p:sp>
      <p:sp>
        <p:nvSpPr>
          <p:cNvPr id="37" name="AutoShape 19">
            <a:extLst>
              <a:ext uri="{FF2B5EF4-FFF2-40B4-BE49-F238E27FC236}">
                <a16:creationId xmlns:a16="http://schemas.microsoft.com/office/drawing/2014/main" id="{FC86D084-56C3-6143-AFCB-332095952F65}"/>
              </a:ext>
            </a:extLst>
          </p:cNvPr>
          <p:cNvSpPr>
            <a:spLocks noChangeArrowheads="1"/>
          </p:cNvSpPr>
          <p:nvPr/>
        </p:nvSpPr>
        <p:spPr bwMode="auto">
          <a:xfrm>
            <a:off x="6242042" y="2573031"/>
            <a:ext cx="1488231" cy="659349"/>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Physical </a:t>
            </a:r>
            <a:b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Models</a:t>
            </a:r>
          </a:p>
        </p:txBody>
      </p:sp>
      <p:sp>
        <p:nvSpPr>
          <p:cNvPr id="38" name="AutoShape 19">
            <a:extLst>
              <a:ext uri="{FF2B5EF4-FFF2-40B4-BE49-F238E27FC236}">
                <a16:creationId xmlns:a16="http://schemas.microsoft.com/office/drawing/2014/main" id="{D2471EF8-3DAB-D645-9808-5F78A3EAB877}"/>
              </a:ext>
            </a:extLst>
          </p:cNvPr>
          <p:cNvSpPr>
            <a:spLocks noChangeArrowheads="1"/>
          </p:cNvSpPr>
          <p:nvPr/>
        </p:nvSpPr>
        <p:spPr bwMode="auto">
          <a:xfrm>
            <a:off x="7827451" y="2573031"/>
            <a:ext cx="1488231" cy="658412"/>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State </a:t>
            </a:r>
            <a:b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Machines</a:t>
            </a:r>
          </a:p>
        </p:txBody>
      </p:sp>
      <p:sp>
        <p:nvSpPr>
          <p:cNvPr id="39" name="AutoShape 19">
            <a:extLst>
              <a:ext uri="{FF2B5EF4-FFF2-40B4-BE49-F238E27FC236}">
                <a16:creationId xmlns:a16="http://schemas.microsoft.com/office/drawing/2014/main" id="{7F911DF2-40B5-0541-86C8-82F33A8C146A}"/>
              </a:ext>
            </a:extLst>
          </p:cNvPr>
          <p:cNvSpPr>
            <a:spLocks noChangeArrowheads="1"/>
          </p:cNvSpPr>
          <p:nvPr/>
        </p:nvSpPr>
        <p:spPr bwMode="auto">
          <a:xfrm>
            <a:off x="9406957" y="2573032"/>
            <a:ext cx="1477551" cy="658412"/>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Discrete-Event Models</a:t>
            </a:r>
          </a:p>
        </p:txBody>
      </p:sp>
      <p:sp>
        <p:nvSpPr>
          <p:cNvPr id="59" name="AutoShape 19">
            <a:extLst>
              <a:ext uri="{FF2B5EF4-FFF2-40B4-BE49-F238E27FC236}">
                <a16:creationId xmlns:a16="http://schemas.microsoft.com/office/drawing/2014/main" id="{F5DED3A2-349F-4446-B357-E99B9B00729B}"/>
              </a:ext>
            </a:extLst>
          </p:cNvPr>
          <p:cNvSpPr>
            <a:spLocks noChangeArrowheads="1"/>
          </p:cNvSpPr>
          <p:nvPr/>
        </p:nvSpPr>
        <p:spPr bwMode="auto">
          <a:xfrm>
            <a:off x="1297981" y="2576757"/>
            <a:ext cx="1489608" cy="2844000"/>
          </a:xfrm>
          <a:prstGeom prst="roundRect">
            <a:avLst>
              <a:gd name="adj" fmla="val 7021"/>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0" name="AutoShape 19">
            <a:extLst>
              <a:ext uri="{FF2B5EF4-FFF2-40B4-BE49-F238E27FC236}">
                <a16:creationId xmlns:a16="http://schemas.microsoft.com/office/drawing/2014/main" id="{088CFDA0-46E3-1D44-BD87-F53690D6BC20}"/>
              </a:ext>
            </a:extLst>
          </p:cNvPr>
          <p:cNvSpPr>
            <a:spLocks noChangeArrowheads="1"/>
          </p:cNvSpPr>
          <p:nvPr/>
        </p:nvSpPr>
        <p:spPr bwMode="auto">
          <a:xfrm>
            <a:off x="3061451" y="2576757"/>
            <a:ext cx="1482423" cy="1900237"/>
          </a:xfrm>
          <a:prstGeom prst="roundRect">
            <a:avLst>
              <a:gd name="adj" fmla="val 6974"/>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1" name="AutoShape 19">
            <a:extLst>
              <a:ext uri="{FF2B5EF4-FFF2-40B4-BE49-F238E27FC236}">
                <a16:creationId xmlns:a16="http://schemas.microsoft.com/office/drawing/2014/main" id="{67778FDF-B3FB-744E-A172-C6222E855396}"/>
              </a:ext>
            </a:extLst>
          </p:cNvPr>
          <p:cNvSpPr>
            <a:spLocks noChangeArrowheads="1"/>
          </p:cNvSpPr>
          <p:nvPr/>
        </p:nvSpPr>
        <p:spPr bwMode="auto">
          <a:xfrm>
            <a:off x="4656108" y="2576757"/>
            <a:ext cx="1482420" cy="1900237"/>
          </a:xfrm>
          <a:prstGeom prst="roundRect">
            <a:avLst>
              <a:gd name="adj" fmla="val 7415"/>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2" name="AutoShape 19">
            <a:extLst>
              <a:ext uri="{FF2B5EF4-FFF2-40B4-BE49-F238E27FC236}">
                <a16:creationId xmlns:a16="http://schemas.microsoft.com/office/drawing/2014/main" id="{20E06D9F-9219-0341-A66A-1128BEFBD27B}"/>
              </a:ext>
            </a:extLst>
          </p:cNvPr>
          <p:cNvSpPr>
            <a:spLocks noChangeArrowheads="1"/>
          </p:cNvSpPr>
          <p:nvPr/>
        </p:nvSpPr>
        <p:spPr bwMode="auto">
          <a:xfrm>
            <a:off x="6247189" y="2576757"/>
            <a:ext cx="1482420" cy="1900237"/>
          </a:xfrm>
          <a:prstGeom prst="roundRect">
            <a:avLst>
              <a:gd name="adj" fmla="val 6533"/>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3" name="AutoShape 19">
            <a:extLst>
              <a:ext uri="{FF2B5EF4-FFF2-40B4-BE49-F238E27FC236}">
                <a16:creationId xmlns:a16="http://schemas.microsoft.com/office/drawing/2014/main" id="{ADC174B9-F423-0B41-BF57-60C744231625}"/>
              </a:ext>
            </a:extLst>
          </p:cNvPr>
          <p:cNvSpPr>
            <a:spLocks noChangeArrowheads="1"/>
          </p:cNvSpPr>
          <p:nvPr/>
        </p:nvSpPr>
        <p:spPr bwMode="auto">
          <a:xfrm>
            <a:off x="7827541" y="2576757"/>
            <a:ext cx="1482420" cy="1900237"/>
          </a:xfrm>
          <a:prstGeom prst="roundRect">
            <a:avLst>
              <a:gd name="adj" fmla="val 6974"/>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4" name="AutoShape 19">
            <a:extLst>
              <a:ext uri="{FF2B5EF4-FFF2-40B4-BE49-F238E27FC236}">
                <a16:creationId xmlns:a16="http://schemas.microsoft.com/office/drawing/2014/main" id="{3FC2615F-DE1F-7D40-AA12-B5F0AD8E362B}"/>
              </a:ext>
            </a:extLst>
          </p:cNvPr>
          <p:cNvSpPr>
            <a:spLocks noChangeArrowheads="1"/>
          </p:cNvSpPr>
          <p:nvPr/>
        </p:nvSpPr>
        <p:spPr bwMode="auto">
          <a:xfrm>
            <a:off x="9397792" y="2576757"/>
            <a:ext cx="1482421" cy="1900237"/>
          </a:xfrm>
          <a:prstGeom prst="roundRect">
            <a:avLst>
              <a:gd name="adj" fmla="val 7855"/>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65" name="Rounded Rectangle 64">
            <a:extLst>
              <a:ext uri="{FF2B5EF4-FFF2-40B4-BE49-F238E27FC236}">
                <a16:creationId xmlns:a16="http://schemas.microsoft.com/office/drawing/2014/main" id="{9434C275-711F-D942-8C65-1A06D6F9FD55}"/>
              </a:ext>
            </a:extLst>
          </p:cNvPr>
          <p:cNvSpPr/>
          <p:nvPr/>
        </p:nvSpPr>
        <p:spPr bwMode="auto">
          <a:xfrm>
            <a:off x="1373027"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Machine learning</a:t>
            </a:r>
          </a:p>
        </p:txBody>
      </p:sp>
      <p:sp>
        <p:nvSpPr>
          <p:cNvPr id="66" name="Rounded Rectangle 65">
            <a:extLst>
              <a:ext uri="{FF2B5EF4-FFF2-40B4-BE49-F238E27FC236}">
                <a16:creationId xmlns:a16="http://schemas.microsoft.com/office/drawing/2014/main" id="{2D904694-5AEF-B64E-B761-BFD7BC461376}"/>
              </a:ext>
            </a:extLst>
          </p:cNvPr>
          <p:cNvSpPr/>
          <p:nvPr/>
        </p:nvSpPr>
        <p:spPr bwMode="auto">
          <a:xfrm>
            <a:off x="1367306" y="3645863"/>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Deep learning</a:t>
            </a:r>
          </a:p>
        </p:txBody>
      </p:sp>
      <p:sp>
        <p:nvSpPr>
          <p:cNvPr id="67" name="Rounded Rectangle 66">
            <a:extLst>
              <a:ext uri="{FF2B5EF4-FFF2-40B4-BE49-F238E27FC236}">
                <a16:creationId xmlns:a16="http://schemas.microsoft.com/office/drawing/2014/main" id="{37E793A9-8A7D-8940-86F2-F2E0368434FB}"/>
              </a:ext>
            </a:extLst>
          </p:cNvPr>
          <p:cNvSpPr/>
          <p:nvPr/>
        </p:nvSpPr>
        <p:spPr bwMode="auto">
          <a:xfrm>
            <a:off x="3123717"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System dynamics</a:t>
            </a:r>
          </a:p>
        </p:txBody>
      </p:sp>
      <p:sp>
        <p:nvSpPr>
          <p:cNvPr id="68" name="Rounded Rectangle 67">
            <a:extLst>
              <a:ext uri="{FF2B5EF4-FFF2-40B4-BE49-F238E27FC236}">
                <a16:creationId xmlns:a16="http://schemas.microsoft.com/office/drawing/2014/main" id="{EB0336EA-A3F4-4E4D-8DB8-8E0D4FC37AF9}"/>
              </a:ext>
            </a:extLst>
          </p:cNvPr>
          <p:cNvSpPr/>
          <p:nvPr/>
        </p:nvSpPr>
        <p:spPr bwMode="auto">
          <a:xfrm>
            <a:off x="3116589" y="3656802"/>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Environment</a:t>
            </a:r>
          </a:p>
        </p:txBody>
      </p:sp>
      <p:sp>
        <p:nvSpPr>
          <p:cNvPr id="73" name="Rounded Rectangle 72">
            <a:extLst>
              <a:ext uri="{FF2B5EF4-FFF2-40B4-BE49-F238E27FC236}">
                <a16:creationId xmlns:a16="http://schemas.microsoft.com/office/drawing/2014/main" id="{F91F0C97-0790-CE43-B02A-11064A28442E}"/>
              </a:ext>
            </a:extLst>
          </p:cNvPr>
          <p:cNvSpPr/>
          <p:nvPr/>
        </p:nvSpPr>
        <p:spPr bwMode="auto">
          <a:xfrm>
            <a:off x="4712306"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Digital control</a:t>
            </a:r>
          </a:p>
        </p:txBody>
      </p:sp>
      <p:sp>
        <p:nvSpPr>
          <p:cNvPr id="74" name="Rounded Rectangle 73">
            <a:extLst>
              <a:ext uri="{FF2B5EF4-FFF2-40B4-BE49-F238E27FC236}">
                <a16:creationId xmlns:a16="http://schemas.microsoft.com/office/drawing/2014/main" id="{5C299400-E213-AE49-AF81-289E5A3367D6}"/>
              </a:ext>
            </a:extLst>
          </p:cNvPr>
          <p:cNvSpPr/>
          <p:nvPr/>
        </p:nvSpPr>
        <p:spPr bwMode="auto">
          <a:xfrm>
            <a:off x="4709979" y="3650944"/>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DSP</a:t>
            </a:r>
          </a:p>
        </p:txBody>
      </p:sp>
      <p:sp>
        <p:nvSpPr>
          <p:cNvPr id="75" name="Rounded Rectangle 74">
            <a:extLst>
              <a:ext uri="{FF2B5EF4-FFF2-40B4-BE49-F238E27FC236}">
                <a16:creationId xmlns:a16="http://schemas.microsoft.com/office/drawing/2014/main" id="{8B3BA54C-741A-BF47-B4CD-1A3D8868A1FB}"/>
              </a:ext>
            </a:extLst>
          </p:cNvPr>
          <p:cNvSpPr/>
          <p:nvPr/>
        </p:nvSpPr>
        <p:spPr bwMode="auto">
          <a:xfrm>
            <a:off x="4730165" y="3923330"/>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Computer vision</a:t>
            </a:r>
          </a:p>
        </p:txBody>
      </p:sp>
      <p:sp>
        <p:nvSpPr>
          <p:cNvPr id="76" name="Rounded Rectangle 75">
            <a:extLst>
              <a:ext uri="{FF2B5EF4-FFF2-40B4-BE49-F238E27FC236}">
                <a16:creationId xmlns:a16="http://schemas.microsoft.com/office/drawing/2014/main" id="{6A298DE5-5287-3C47-B0FA-61E71B690C16}"/>
              </a:ext>
            </a:extLst>
          </p:cNvPr>
          <p:cNvSpPr/>
          <p:nvPr/>
        </p:nvSpPr>
        <p:spPr bwMode="auto">
          <a:xfrm>
            <a:off x="6301273"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Electronics</a:t>
            </a:r>
          </a:p>
        </p:txBody>
      </p:sp>
      <p:sp>
        <p:nvSpPr>
          <p:cNvPr id="77" name="Rounded Rectangle 76">
            <a:extLst>
              <a:ext uri="{FF2B5EF4-FFF2-40B4-BE49-F238E27FC236}">
                <a16:creationId xmlns:a16="http://schemas.microsoft.com/office/drawing/2014/main" id="{E5924A46-AFE6-5448-85B4-30B05A0607E0}"/>
              </a:ext>
            </a:extLst>
          </p:cNvPr>
          <p:cNvSpPr/>
          <p:nvPr/>
        </p:nvSpPr>
        <p:spPr bwMode="auto">
          <a:xfrm>
            <a:off x="6287317" y="3642585"/>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Mechanics</a:t>
            </a:r>
          </a:p>
        </p:txBody>
      </p:sp>
      <p:sp>
        <p:nvSpPr>
          <p:cNvPr id="78" name="Rounded Rectangle 77">
            <a:extLst>
              <a:ext uri="{FF2B5EF4-FFF2-40B4-BE49-F238E27FC236}">
                <a16:creationId xmlns:a16="http://schemas.microsoft.com/office/drawing/2014/main" id="{B0E39EF5-EEA1-C940-B683-E3CD093E0949}"/>
              </a:ext>
            </a:extLst>
          </p:cNvPr>
          <p:cNvSpPr/>
          <p:nvPr/>
        </p:nvSpPr>
        <p:spPr bwMode="auto">
          <a:xfrm>
            <a:off x="6319132" y="3923330"/>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Etc.</a:t>
            </a:r>
          </a:p>
        </p:txBody>
      </p:sp>
      <p:sp>
        <p:nvSpPr>
          <p:cNvPr id="43" name="Rounded Rectangle 42">
            <a:extLst>
              <a:ext uri="{FF2B5EF4-FFF2-40B4-BE49-F238E27FC236}">
                <a16:creationId xmlns:a16="http://schemas.microsoft.com/office/drawing/2014/main" id="{715B84B2-9079-194A-8052-AC3DABE53981}"/>
              </a:ext>
            </a:extLst>
          </p:cNvPr>
          <p:cNvSpPr/>
          <p:nvPr/>
        </p:nvSpPr>
        <p:spPr bwMode="auto">
          <a:xfrm>
            <a:off x="7905024"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Control logic</a:t>
            </a:r>
          </a:p>
        </p:txBody>
      </p:sp>
      <p:sp>
        <p:nvSpPr>
          <p:cNvPr id="44" name="Rounded Rectangle 43">
            <a:extLst>
              <a:ext uri="{FF2B5EF4-FFF2-40B4-BE49-F238E27FC236}">
                <a16:creationId xmlns:a16="http://schemas.microsoft.com/office/drawing/2014/main" id="{29E6DD80-D533-424C-B22F-3140050B3645}"/>
              </a:ext>
            </a:extLst>
          </p:cNvPr>
          <p:cNvSpPr/>
          <p:nvPr/>
        </p:nvSpPr>
        <p:spPr bwMode="auto">
          <a:xfrm>
            <a:off x="7882401" y="3645863"/>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Mode logic</a:t>
            </a:r>
          </a:p>
        </p:txBody>
      </p:sp>
      <p:sp>
        <p:nvSpPr>
          <p:cNvPr id="45" name="Rounded Rectangle 44">
            <a:extLst>
              <a:ext uri="{FF2B5EF4-FFF2-40B4-BE49-F238E27FC236}">
                <a16:creationId xmlns:a16="http://schemas.microsoft.com/office/drawing/2014/main" id="{AF418D6B-FF96-064F-8693-9B7DCB515BF7}"/>
              </a:ext>
            </a:extLst>
          </p:cNvPr>
          <p:cNvSpPr/>
          <p:nvPr/>
        </p:nvSpPr>
        <p:spPr bwMode="auto">
          <a:xfrm>
            <a:off x="9471787" y="3368396"/>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Servers/queues</a:t>
            </a:r>
          </a:p>
        </p:txBody>
      </p:sp>
      <p:sp>
        <p:nvSpPr>
          <p:cNvPr id="46" name="Rounded Rectangle 45">
            <a:extLst>
              <a:ext uri="{FF2B5EF4-FFF2-40B4-BE49-F238E27FC236}">
                <a16:creationId xmlns:a16="http://schemas.microsoft.com/office/drawing/2014/main" id="{994DB590-D57D-F946-898E-64B536273859}"/>
              </a:ext>
            </a:extLst>
          </p:cNvPr>
          <p:cNvSpPr/>
          <p:nvPr/>
        </p:nvSpPr>
        <p:spPr bwMode="auto">
          <a:xfrm>
            <a:off x="9466066" y="3645863"/>
            <a:ext cx="1362599" cy="219446"/>
          </a:xfrm>
          <a:prstGeom prst="roundRect">
            <a:avLst>
              <a:gd name="adj" fmla="val 32374"/>
            </a:avLst>
          </a:prstGeom>
          <a:noFill/>
          <a:ln w="19050" algn="ctr">
            <a:noFill/>
            <a:round/>
            <a:headEnd/>
            <a:tailEnd/>
          </a:ln>
        </p:spPr>
        <p:txBody>
          <a:bodyPr lIns="9144" tIns="9144" rIns="9144" bIns="9144"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Architecture</a:t>
            </a:r>
          </a:p>
        </p:txBody>
      </p:sp>
      <p:sp>
        <p:nvSpPr>
          <p:cNvPr id="83" name="AutoShape 19">
            <a:extLst>
              <a:ext uri="{FF2B5EF4-FFF2-40B4-BE49-F238E27FC236}">
                <a16:creationId xmlns:a16="http://schemas.microsoft.com/office/drawing/2014/main" id="{2C936947-EFA8-4E43-A9DD-0ADE53E60C54}"/>
              </a:ext>
            </a:extLst>
          </p:cNvPr>
          <p:cNvSpPr>
            <a:spLocks noChangeArrowheads="1"/>
          </p:cNvSpPr>
          <p:nvPr/>
        </p:nvSpPr>
        <p:spPr bwMode="auto">
          <a:xfrm>
            <a:off x="3063806" y="4592831"/>
            <a:ext cx="7820702" cy="851152"/>
          </a:xfrm>
          <a:prstGeom prst="roundRect">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84" name="AutoShape 19">
            <a:extLst>
              <a:ext uri="{FF2B5EF4-FFF2-40B4-BE49-F238E27FC236}">
                <a16:creationId xmlns:a16="http://schemas.microsoft.com/office/drawing/2014/main" id="{0507CC44-823D-B34C-A630-BDB0886C6D46}"/>
              </a:ext>
            </a:extLst>
          </p:cNvPr>
          <p:cNvSpPr>
            <a:spLocks noChangeArrowheads="1"/>
          </p:cNvSpPr>
          <p:nvPr/>
        </p:nvSpPr>
        <p:spPr bwMode="auto">
          <a:xfrm>
            <a:off x="1307492" y="5547584"/>
            <a:ext cx="9577016" cy="851152"/>
          </a:xfrm>
          <a:prstGeom prst="roundRect">
            <a:avLst/>
          </a:prstGeom>
          <a:noFill/>
          <a:ln w="19050" cap="flat" cmpd="sng" algn="ctr">
            <a:solidFill>
              <a:srgbClr val="484848"/>
            </a:solidFill>
            <a:prstDash val="solid"/>
            <a:round/>
            <a:headEnd type="none" w="med" len="med"/>
            <a:tailEnd type="none" w="med" len="med"/>
          </a:ln>
          <a:effectLst/>
        </p:spPr>
        <p:txBody>
          <a:bodyPr vert="horz" wrap="square" lIns="91440" tIns="18288" rIns="91440" bIns="4572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8" name="Picture 7">
            <a:extLst>
              <a:ext uri="{FF2B5EF4-FFF2-40B4-BE49-F238E27FC236}">
                <a16:creationId xmlns:a16="http://schemas.microsoft.com/office/drawing/2014/main" id="{C5E714EE-D2B7-9148-A22E-001BC00AB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6678" y="1264120"/>
            <a:ext cx="538080" cy="476333"/>
          </a:xfrm>
          <a:prstGeom prst="rect">
            <a:avLst/>
          </a:prstGeom>
        </p:spPr>
      </p:pic>
      <p:pic>
        <p:nvPicPr>
          <p:cNvPr id="10" name="Picture 9" descr="Icon&#10;&#10;Description automatically generated">
            <a:extLst>
              <a:ext uri="{FF2B5EF4-FFF2-40B4-BE49-F238E27FC236}">
                <a16:creationId xmlns:a16="http://schemas.microsoft.com/office/drawing/2014/main" id="{4C0BA97D-3091-6E40-9040-2252A6A5CE5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9560" y="1239068"/>
            <a:ext cx="617691" cy="521992"/>
          </a:xfrm>
          <a:prstGeom prst="rect">
            <a:avLst/>
          </a:prstGeom>
        </p:spPr>
      </p:pic>
      <p:sp>
        <p:nvSpPr>
          <p:cNvPr id="85" name="TextBox 84">
            <a:extLst>
              <a:ext uri="{FF2B5EF4-FFF2-40B4-BE49-F238E27FC236}">
                <a16:creationId xmlns:a16="http://schemas.microsoft.com/office/drawing/2014/main" id="{215614BD-987C-8149-B231-5F6634A0F5AA}"/>
              </a:ext>
            </a:extLst>
          </p:cNvPr>
          <p:cNvSpPr txBox="1"/>
          <p:nvPr/>
        </p:nvSpPr>
        <p:spPr>
          <a:xfrm>
            <a:off x="1274991" y="1762227"/>
            <a:ext cx="15472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itchFamily="34" charset="0"/>
                <a:ea typeface="+mn-ea"/>
                <a:cs typeface="Arial" pitchFamily="34" charset="0"/>
              </a:rPr>
              <a:t>MATLAB</a:t>
            </a:r>
          </a:p>
        </p:txBody>
      </p:sp>
      <p:sp>
        <p:nvSpPr>
          <p:cNvPr id="86" name="TextBox 85">
            <a:extLst>
              <a:ext uri="{FF2B5EF4-FFF2-40B4-BE49-F238E27FC236}">
                <a16:creationId xmlns:a16="http://schemas.microsoft.com/office/drawing/2014/main" id="{0D7A6DEA-E908-CD4C-A8EB-E547FB77E62A}"/>
              </a:ext>
            </a:extLst>
          </p:cNvPr>
          <p:cNvSpPr txBox="1"/>
          <p:nvPr/>
        </p:nvSpPr>
        <p:spPr>
          <a:xfrm>
            <a:off x="6203133" y="1762227"/>
            <a:ext cx="154723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itchFamily="34" charset="0"/>
                <a:ea typeface="+mn-ea"/>
                <a:cs typeface="Arial" pitchFamily="34" charset="0"/>
              </a:rPr>
              <a:t>SIMULINK</a:t>
            </a:r>
          </a:p>
        </p:txBody>
      </p:sp>
      <p:sp>
        <p:nvSpPr>
          <p:cNvPr id="11" name="Left Bracket 10">
            <a:extLst>
              <a:ext uri="{FF2B5EF4-FFF2-40B4-BE49-F238E27FC236}">
                <a16:creationId xmlns:a16="http://schemas.microsoft.com/office/drawing/2014/main" id="{EA5E3822-454C-5140-92FE-FC0A1418B7EB}"/>
              </a:ext>
            </a:extLst>
          </p:cNvPr>
          <p:cNvSpPr/>
          <p:nvPr/>
        </p:nvSpPr>
        <p:spPr>
          <a:xfrm rot="5400000">
            <a:off x="1898992" y="1839889"/>
            <a:ext cx="256264" cy="990600"/>
          </a:xfrm>
          <a:prstGeom prst="leftBracket">
            <a:avLst>
              <a:gd name="adj" fmla="val 0"/>
            </a:avLst>
          </a:prstGeom>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a:ea typeface="+mn-ea"/>
              <a:cs typeface="+mn-cs"/>
            </a:endParaRPr>
          </a:p>
        </p:txBody>
      </p:sp>
      <p:sp>
        <p:nvSpPr>
          <p:cNvPr id="88" name="Rounded Rectangle 87">
            <a:extLst>
              <a:ext uri="{FF2B5EF4-FFF2-40B4-BE49-F238E27FC236}">
                <a16:creationId xmlns:a16="http://schemas.microsoft.com/office/drawing/2014/main" id="{4B9A0824-0B03-6C4C-A9C8-25CC1D3C5A86}"/>
              </a:ext>
            </a:extLst>
          </p:cNvPr>
          <p:cNvSpPr/>
          <p:nvPr/>
        </p:nvSpPr>
        <p:spPr bwMode="auto">
          <a:xfrm>
            <a:off x="3404773" y="4893816"/>
            <a:ext cx="1611124" cy="262729"/>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Analog/mixed-signal</a:t>
            </a:r>
          </a:p>
        </p:txBody>
      </p:sp>
      <p:sp>
        <p:nvSpPr>
          <p:cNvPr id="89" name="Rounded Rectangle 88">
            <a:extLst>
              <a:ext uri="{FF2B5EF4-FFF2-40B4-BE49-F238E27FC236}">
                <a16:creationId xmlns:a16="http://schemas.microsoft.com/office/drawing/2014/main" id="{D0651091-D0C9-9E4E-8948-024B1542B1D5}"/>
              </a:ext>
            </a:extLst>
          </p:cNvPr>
          <p:cNvSpPr/>
          <p:nvPr/>
        </p:nvSpPr>
        <p:spPr bwMode="auto">
          <a:xfrm>
            <a:off x="5434353" y="4893816"/>
            <a:ext cx="1430938" cy="262729"/>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Networks/ comms</a:t>
            </a:r>
          </a:p>
        </p:txBody>
      </p:sp>
      <p:sp>
        <p:nvSpPr>
          <p:cNvPr id="90" name="Rounded Rectangle 89">
            <a:extLst>
              <a:ext uri="{FF2B5EF4-FFF2-40B4-BE49-F238E27FC236}">
                <a16:creationId xmlns:a16="http://schemas.microsoft.com/office/drawing/2014/main" id="{CF115D1E-9D2F-6940-8A4F-4DC595D804B0}"/>
              </a:ext>
            </a:extLst>
          </p:cNvPr>
          <p:cNvSpPr/>
          <p:nvPr/>
        </p:nvSpPr>
        <p:spPr bwMode="auto">
          <a:xfrm>
            <a:off x="7352091" y="4893818"/>
            <a:ext cx="1026044" cy="262730"/>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RF and radar</a:t>
            </a:r>
          </a:p>
        </p:txBody>
      </p:sp>
      <p:sp>
        <p:nvSpPr>
          <p:cNvPr id="91" name="Rounded Rectangle 90">
            <a:extLst>
              <a:ext uri="{FF2B5EF4-FFF2-40B4-BE49-F238E27FC236}">
                <a16:creationId xmlns:a16="http://schemas.microsoft.com/office/drawing/2014/main" id="{C4377199-FA72-564C-BA74-C4B1324D2FC9}"/>
              </a:ext>
            </a:extLst>
          </p:cNvPr>
          <p:cNvSpPr/>
          <p:nvPr/>
        </p:nvSpPr>
        <p:spPr bwMode="auto">
          <a:xfrm>
            <a:off x="8985617" y="4899320"/>
            <a:ext cx="1578464" cy="257229"/>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Systems of systems</a:t>
            </a:r>
          </a:p>
        </p:txBody>
      </p:sp>
      <p:sp>
        <p:nvSpPr>
          <p:cNvPr id="92" name="Rounded Rectangle 91">
            <a:extLst>
              <a:ext uri="{FF2B5EF4-FFF2-40B4-BE49-F238E27FC236}">
                <a16:creationId xmlns:a16="http://schemas.microsoft.com/office/drawing/2014/main" id="{AF0C024C-905B-0E45-9C77-4AF37EF589F1}"/>
              </a:ext>
            </a:extLst>
          </p:cNvPr>
          <p:cNvSpPr/>
          <p:nvPr/>
        </p:nvSpPr>
        <p:spPr bwMode="auto">
          <a:xfrm>
            <a:off x="4667848" y="5846638"/>
            <a:ext cx="1794061" cy="230458"/>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Perception systems</a:t>
            </a:r>
          </a:p>
        </p:txBody>
      </p:sp>
      <p:sp>
        <p:nvSpPr>
          <p:cNvPr id="93" name="Rounded Rectangle 92">
            <a:extLst>
              <a:ext uri="{FF2B5EF4-FFF2-40B4-BE49-F238E27FC236}">
                <a16:creationId xmlns:a16="http://schemas.microsoft.com/office/drawing/2014/main" id="{7B08C6FA-AD6F-D341-9EF3-0810E1E3A494}"/>
              </a:ext>
            </a:extLst>
          </p:cNvPr>
          <p:cNvSpPr/>
          <p:nvPr/>
        </p:nvSpPr>
        <p:spPr bwMode="auto">
          <a:xfrm>
            <a:off x="6772532" y="5850191"/>
            <a:ext cx="1805503" cy="230458"/>
          </a:xfrm>
          <a:prstGeom prst="roundRect">
            <a:avLst>
              <a:gd name="adj" fmla="val 32374"/>
            </a:avLst>
          </a:prstGeom>
          <a:noFill/>
          <a:ln w="19050" algn="ctr">
            <a:noFill/>
            <a:round/>
            <a:headEnd/>
            <a:tailEnd/>
          </a:ln>
        </p:spPr>
        <p:txBody>
          <a:bodyPr lIns="9144" tIns="9144" rIns="9144" bIns="9144"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Arial" pitchFamily="34" charset="0"/>
                <a:ea typeface="+mn-ea"/>
                <a:cs typeface="Arial" pitchFamily="34" charset="0"/>
              </a:rPr>
              <a:t>Autonomous systems</a:t>
            </a:r>
          </a:p>
        </p:txBody>
      </p:sp>
      <p:cxnSp>
        <p:nvCxnSpPr>
          <p:cNvPr id="80" name="Straight Connector 79">
            <a:extLst>
              <a:ext uri="{FF2B5EF4-FFF2-40B4-BE49-F238E27FC236}">
                <a16:creationId xmlns:a16="http://schemas.microsoft.com/office/drawing/2014/main" id="{F3478757-9AA2-5A49-958C-FA9F9A663C80}"/>
              </a:ext>
            </a:extLst>
          </p:cNvPr>
          <p:cNvCxnSpPr>
            <a:cxnSpLocks/>
          </p:cNvCxnSpPr>
          <p:nvPr/>
        </p:nvCxnSpPr>
        <p:spPr>
          <a:xfrm flipV="1">
            <a:off x="5179424" y="4820836"/>
            <a:ext cx="0" cy="435724"/>
          </a:xfrm>
          <a:prstGeom prst="line">
            <a:avLst/>
          </a:prstGeom>
          <a:ln w="12700" cap="rnd">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BF552946-92FF-E246-BEE0-77EDC88D1518}"/>
              </a:ext>
            </a:extLst>
          </p:cNvPr>
          <p:cNvCxnSpPr>
            <a:cxnSpLocks/>
          </p:cNvCxnSpPr>
          <p:nvPr/>
        </p:nvCxnSpPr>
        <p:spPr>
          <a:xfrm flipV="1">
            <a:off x="7028819" y="4820836"/>
            <a:ext cx="0" cy="435724"/>
          </a:xfrm>
          <a:prstGeom prst="line">
            <a:avLst/>
          </a:prstGeom>
          <a:ln w="12700" cap="rnd">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72819F3F-66A5-DD48-8CB2-D79285A00EB4}"/>
              </a:ext>
            </a:extLst>
          </p:cNvPr>
          <p:cNvCxnSpPr>
            <a:cxnSpLocks/>
          </p:cNvCxnSpPr>
          <p:nvPr/>
        </p:nvCxnSpPr>
        <p:spPr>
          <a:xfrm flipV="1">
            <a:off x="8714689" y="4820836"/>
            <a:ext cx="0" cy="435724"/>
          </a:xfrm>
          <a:prstGeom prst="line">
            <a:avLst/>
          </a:prstGeom>
          <a:ln w="12700" cap="rnd">
            <a:solidFill>
              <a:srgbClr val="484848"/>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72AE732-B085-DA4D-AADF-7A6E1013A53F}"/>
              </a:ext>
            </a:extLst>
          </p:cNvPr>
          <p:cNvCxnSpPr>
            <a:cxnSpLocks/>
          </p:cNvCxnSpPr>
          <p:nvPr/>
        </p:nvCxnSpPr>
        <p:spPr>
          <a:xfrm flipV="1">
            <a:off x="6459724" y="5735508"/>
            <a:ext cx="0" cy="435724"/>
          </a:xfrm>
          <a:prstGeom prst="line">
            <a:avLst/>
          </a:prstGeom>
          <a:ln w="12700" cap="rnd">
            <a:solidFill>
              <a:srgbClr val="484848"/>
            </a:solidFill>
            <a:prstDash val="sysDot"/>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96824852-94E6-4A81-B3E7-BF7C30B89521}"/>
              </a:ext>
            </a:extLst>
          </p:cNvPr>
          <p:cNvGrpSpPr/>
          <p:nvPr/>
        </p:nvGrpSpPr>
        <p:grpSpPr>
          <a:xfrm>
            <a:off x="3160519" y="2207057"/>
            <a:ext cx="7626096" cy="256264"/>
            <a:chOff x="2229605" y="2287053"/>
            <a:chExt cx="7626096" cy="256264"/>
          </a:xfrm>
        </p:grpSpPr>
        <p:cxnSp>
          <p:nvCxnSpPr>
            <p:cNvPr id="3" name="Straight Connector 2">
              <a:extLst>
                <a:ext uri="{FF2B5EF4-FFF2-40B4-BE49-F238E27FC236}">
                  <a16:creationId xmlns:a16="http://schemas.microsoft.com/office/drawing/2014/main" id="{F9C008A5-9EE5-4B94-ABB7-24DEC4F494C1}"/>
                </a:ext>
              </a:extLst>
            </p:cNvPr>
            <p:cNvCxnSpPr/>
            <p:nvPr/>
          </p:nvCxnSpPr>
          <p:spPr>
            <a:xfrm>
              <a:off x="2233581" y="2287053"/>
              <a:ext cx="0" cy="256264"/>
            </a:xfrm>
            <a:prstGeom prst="line">
              <a:avLst/>
            </a:prstGeom>
            <a:ln/>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7EF8927F-B52F-455F-9222-48627E6909D1}"/>
                </a:ext>
              </a:extLst>
            </p:cNvPr>
            <p:cNvCxnSpPr/>
            <p:nvPr/>
          </p:nvCxnSpPr>
          <p:spPr>
            <a:xfrm>
              <a:off x="9854581" y="2287053"/>
              <a:ext cx="0" cy="256264"/>
            </a:xfrm>
            <a:prstGeom prst="line">
              <a:avLst/>
            </a:prstGeom>
            <a:ln/>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030ABB72-440C-440A-BD81-E7B2A9DAA983}"/>
                </a:ext>
              </a:extLst>
            </p:cNvPr>
            <p:cNvCxnSpPr/>
            <p:nvPr/>
          </p:nvCxnSpPr>
          <p:spPr>
            <a:xfrm>
              <a:off x="2229605" y="2287053"/>
              <a:ext cx="7626096" cy="0"/>
            </a:xfrm>
            <a:prstGeom prst="line">
              <a:avLst/>
            </a:prstGeom>
            <a:ln/>
          </p:spPr>
          <p:style>
            <a:lnRef idx="1">
              <a:schemeClr val="dk1"/>
            </a:lnRef>
            <a:fillRef idx="0">
              <a:schemeClr val="dk1"/>
            </a:fillRef>
            <a:effectRef idx="0">
              <a:schemeClr val="dk1"/>
            </a:effectRef>
            <a:fontRef idx="minor">
              <a:schemeClr val="tx1"/>
            </a:fontRef>
          </p:style>
        </p:cxnSp>
      </p:grpSp>
      <p:pic>
        <p:nvPicPr>
          <p:cNvPr id="4098" name="Picture 2" descr="Collision Avoidance Assistance - MATLAB &amp; Simulink - MathWorks United ...">
            <a:extLst>
              <a:ext uri="{FF2B5EF4-FFF2-40B4-BE49-F238E27FC236}">
                <a16:creationId xmlns:a16="http://schemas.microsoft.com/office/drawing/2014/main" id="{3E417A1C-3B1F-0917-E4E3-EC2AF40FB8D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1346" y="5596352"/>
            <a:ext cx="1692528" cy="71403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TLAB and Simulink for Autonomous System Design » Racing Lounge ...">
            <a:extLst>
              <a:ext uri="{FF2B5EF4-FFF2-40B4-BE49-F238E27FC236}">
                <a16:creationId xmlns:a16="http://schemas.microsoft.com/office/drawing/2014/main" id="{0A6A2B56-9E97-B4B7-5E9A-3131AE78126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307"/>
          <a:stretch/>
        </p:blipFill>
        <p:spPr bwMode="auto">
          <a:xfrm>
            <a:off x="8674285" y="5594878"/>
            <a:ext cx="1713685" cy="71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500"/>
                                        <p:tgtEl>
                                          <p:spTgt spid="8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P spid="86" grpId="0"/>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 name="Picture 156" descr="Icon&#10;&#10;Description automatically generated">
            <a:extLst>
              <a:ext uri="{FF2B5EF4-FFF2-40B4-BE49-F238E27FC236}">
                <a16:creationId xmlns:a16="http://schemas.microsoft.com/office/drawing/2014/main" id="{B034C5F0-B3A9-B14F-897B-E5CB9A2989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5101" y="2808806"/>
            <a:ext cx="374271" cy="316285"/>
          </a:xfrm>
          <a:prstGeom prst="rect">
            <a:avLst/>
          </a:prstGeom>
        </p:spPr>
      </p:pic>
      <p:sp>
        <p:nvSpPr>
          <p:cNvPr id="158" name="TextBox 157">
            <a:extLst>
              <a:ext uri="{FF2B5EF4-FFF2-40B4-BE49-F238E27FC236}">
                <a16:creationId xmlns:a16="http://schemas.microsoft.com/office/drawing/2014/main" id="{6CA6640B-622A-8947-81FE-34802EE35BBD}"/>
              </a:ext>
            </a:extLst>
          </p:cNvPr>
          <p:cNvSpPr txBox="1"/>
          <p:nvPr/>
        </p:nvSpPr>
        <p:spPr>
          <a:xfrm>
            <a:off x="5493058" y="3131148"/>
            <a:ext cx="108472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SIMULINK</a:t>
            </a:r>
          </a:p>
        </p:txBody>
      </p:sp>
      <p:grpSp>
        <p:nvGrpSpPr>
          <p:cNvPr id="2" name="Group 1">
            <a:extLst>
              <a:ext uri="{FF2B5EF4-FFF2-40B4-BE49-F238E27FC236}">
                <a16:creationId xmlns:a16="http://schemas.microsoft.com/office/drawing/2014/main" id="{B4768F13-8108-46AF-9145-3158F4D4C75E}"/>
              </a:ext>
            </a:extLst>
          </p:cNvPr>
          <p:cNvGrpSpPr/>
          <p:nvPr/>
        </p:nvGrpSpPr>
        <p:grpSpPr>
          <a:xfrm>
            <a:off x="3327398" y="3453346"/>
            <a:ext cx="5575969" cy="225727"/>
            <a:chOff x="3327399" y="3453346"/>
            <a:chExt cx="5477256" cy="256264"/>
          </a:xfrm>
        </p:grpSpPr>
        <p:cxnSp>
          <p:nvCxnSpPr>
            <p:cNvPr id="58" name="Straight Connector 57">
              <a:extLst>
                <a:ext uri="{FF2B5EF4-FFF2-40B4-BE49-F238E27FC236}">
                  <a16:creationId xmlns:a16="http://schemas.microsoft.com/office/drawing/2014/main" id="{0B745E70-BC8C-4AC3-BA4C-DDFE87FEA3B5}"/>
                </a:ext>
              </a:extLst>
            </p:cNvPr>
            <p:cNvCxnSpPr/>
            <p:nvPr/>
          </p:nvCxnSpPr>
          <p:spPr>
            <a:xfrm>
              <a:off x="3331375" y="3453346"/>
              <a:ext cx="0" cy="256264"/>
            </a:xfrm>
            <a:prstGeom prst="line">
              <a:avLst/>
            </a:prstGeom>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8B051B6-B3DA-4239-A03E-92708C20D359}"/>
                </a:ext>
              </a:extLst>
            </p:cNvPr>
            <p:cNvCxnSpPr/>
            <p:nvPr/>
          </p:nvCxnSpPr>
          <p:spPr>
            <a:xfrm>
              <a:off x="8802106" y="3453346"/>
              <a:ext cx="0" cy="256264"/>
            </a:xfrm>
            <a:prstGeom prst="line">
              <a:avLst/>
            </a:prstGeom>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FF192AB-B9E2-4E44-886D-63220CE27C8C}"/>
                </a:ext>
              </a:extLst>
            </p:cNvPr>
            <p:cNvCxnSpPr/>
            <p:nvPr/>
          </p:nvCxnSpPr>
          <p:spPr>
            <a:xfrm>
              <a:off x="3327399" y="3453346"/>
              <a:ext cx="5477256" cy="0"/>
            </a:xfrm>
            <a:prstGeom prst="line">
              <a:avLst/>
            </a:prstGeom>
            <a:ln/>
          </p:spPr>
          <p:style>
            <a:lnRef idx="1">
              <a:schemeClr val="dk1"/>
            </a:lnRef>
            <a:fillRef idx="0">
              <a:schemeClr val="dk1"/>
            </a:fillRef>
            <a:effectRef idx="0">
              <a:schemeClr val="dk1"/>
            </a:effectRef>
            <a:fontRef idx="minor">
              <a:schemeClr val="tx1"/>
            </a:fontRef>
          </p:style>
        </p:cxnSp>
      </p:grpSp>
      <p:sp>
        <p:nvSpPr>
          <p:cNvPr id="51" name="AutoShape 19">
            <a:extLst>
              <a:ext uri="{FF2B5EF4-FFF2-40B4-BE49-F238E27FC236}">
                <a16:creationId xmlns:a16="http://schemas.microsoft.com/office/drawing/2014/main" id="{02E56532-E654-4EA3-B6B2-8447137582B7}"/>
              </a:ext>
            </a:extLst>
          </p:cNvPr>
          <p:cNvSpPr>
            <a:spLocks noChangeArrowheads="1"/>
          </p:cNvSpPr>
          <p:nvPr/>
        </p:nvSpPr>
        <p:spPr bwMode="auto">
          <a:xfrm>
            <a:off x="3258756" y="3679073"/>
            <a:ext cx="1097280" cy="548640"/>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Continuous-Time Models</a:t>
            </a:r>
          </a:p>
        </p:txBody>
      </p:sp>
      <p:sp>
        <p:nvSpPr>
          <p:cNvPr id="57" name="AutoShape 19">
            <a:extLst>
              <a:ext uri="{FF2B5EF4-FFF2-40B4-BE49-F238E27FC236}">
                <a16:creationId xmlns:a16="http://schemas.microsoft.com/office/drawing/2014/main" id="{187F2426-9EE0-40E1-82DB-7F9DE483CE2A}"/>
              </a:ext>
            </a:extLst>
          </p:cNvPr>
          <p:cNvSpPr>
            <a:spLocks noChangeArrowheads="1"/>
          </p:cNvSpPr>
          <p:nvPr/>
        </p:nvSpPr>
        <p:spPr bwMode="auto">
          <a:xfrm>
            <a:off x="4418234" y="3679073"/>
            <a:ext cx="1097280" cy="548640"/>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Discrete-Time Models</a:t>
            </a:r>
          </a:p>
        </p:txBody>
      </p:sp>
      <p:sp>
        <p:nvSpPr>
          <p:cNvPr id="61" name="AutoShape 19">
            <a:extLst>
              <a:ext uri="{FF2B5EF4-FFF2-40B4-BE49-F238E27FC236}">
                <a16:creationId xmlns:a16="http://schemas.microsoft.com/office/drawing/2014/main" id="{391FCD90-50F4-4D23-A2B9-45690AFD1632}"/>
              </a:ext>
            </a:extLst>
          </p:cNvPr>
          <p:cNvSpPr>
            <a:spLocks noChangeArrowheads="1"/>
          </p:cNvSpPr>
          <p:nvPr/>
        </p:nvSpPr>
        <p:spPr bwMode="auto">
          <a:xfrm>
            <a:off x="5577711" y="3679073"/>
            <a:ext cx="1097280" cy="548640"/>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Physical </a:t>
            </a:r>
            <a:b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Models</a:t>
            </a:r>
          </a:p>
        </p:txBody>
      </p:sp>
      <p:sp>
        <p:nvSpPr>
          <p:cNvPr id="62" name="AutoShape 19">
            <a:extLst>
              <a:ext uri="{FF2B5EF4-FFF2-40B4-BE49-F238E27FC236}">
                <a16:creationId xmlns:a16="http://schemas.microsoft.com/office/drawing/2014/main" id="{D8786CC9-F2ED-4953-A444-F63284A8B0BF}"/>
              </a:ext>
            </a:extLst>
          </p:cNvPr>
          <p:cNvSpPr>
            <a:spLocks noChangeArrowheads="1"/>
          </p:cNvSpPr>
          <p:nvPr/>
        </p:nvSpPr>
        <p:spPr bwMode="auto">
          <a:xfrm>
            <a:off x="6737188" y="3679073"/>
            <a:ext cx="1097280" cy="548640"/>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State </a:t>
            </a:r>
            <a:b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Machines</a:t>
            </a:r>
          </a:p>
        </p:txBody>
      </p:sp>
      <p:sp>
        <p:nvSpPr>
          <p:cNvPr id="63" name="AutoShape 19">
            <a:extLst>
              <a:ext uri="{FF2B5EF4-FFF2-40B4-BE49-F238E27FC236}">
                <a16:creationId xmlns:a16="http://schemas.microsoft.com/office/drawing/2014/main" id="{59396AE8-F2AA-40D2-9CE3-68E66AC0B881}"/>
              </a:ext>
            </a:extLst>
          </p:cNvPr>
          <p:cNvSpPr>
            <a:spLocks noChangeArrowheads="1"/>
          </p:cNvSpPr>
          <p:nvPr/>
        </p:nvSpPr>
        <p:spPr bwMode="auto">
          <a:xfrm>
            <a:off x="7896666" y="3679073"/>
            <a:ext cx="1097280" cy="548640"/>
          </a:xfrm>
          <a:prstGeom prst="round2SameRect">
            <a:avLst/>
          </a:prstGeom>
          <a:solidFill>
            <a:srgbClr val="2F7EB2"/>
          </a:solidFill>
          <a:ln w="12700" cap="flat" cmpd="sng" algn="ctr">
            <a:no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Arial" pitchFamily="34" charset="0"/>
                <a:ea typeface="+mn-ea"/>
                <a:cs typeface="Arial" pitchFamily="34" charset="0"/>
              </a:rPr>
              <a:t>Discrete-Event Models</a:t>
            </a:r>
          </a:p>
        </p:txBody>
      </p:sp>
      <p:grpSp>
        <p:nvGrpSpPr>
          <p:cNvPr id="52" name="Group 51">
            <a:extLst>
              <a:ext uri="{FF2B5EF4-FFF2-40B4-BE49-F238E27FC236}">
                <a16:creationId xmlns:a16="http://schemas.microsoft.com/office/drawing/2014/main" id="{B4477334-B915-806E-1EA0-04AD0089C4F9}"/>
              </a:ext>
            </a:extLst>
          </p:cNvPr>
          <p:cNvGrpSpPr/>
          <p:nvPr/>
        </p:nvGrpSpPr>
        <p:grpSpPr>
          <a:xfrm>
            <a:off x="1524493" y="2591119"/>
            <a:ext cx="1399908" cy="1031078"/>
            <a:chOff x="7198513" y="429155"/>
            <a:chExt cx="1399908" cy="1031078"/>
          </a:xfrm>
        </p:grpSpPr>
        <p:sp>
          <p:nvSpPr>
            <p:cNvPr id="53" name="Rectangle: Rounded Corners 52">
              <a:extLst>
                <a:ext uri="{FF2B5EF4-FFF2-40B4-BE49-F238E27FC236}">
                  <a16:creationId xmlns:a16="http://schemas.microsoft.com/office/drawing/2014/main" id="{A899C0B7-79AE-BF80-DFEF-3D5ABF8CD470}"/>
                </a:ext>
              </a:extLst>
            </p:cNvPr>
            <p:cNvSpPr/>
            <p:nvPr/>
          </p:nvSpPr>
          <p:spPr>
            <a:xfrm>
              <a:off x="7198513" y="429155"/>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rPr>
                <a:t>NX Motion</a:t>
              </a:r>
            </a:p>
          </p:txBody>
        </p:sp>
        <p:pic>
          <p:nvPicPr>
            <p:cNvPr id="54" name="Picture 53" descr="A picture containing crane&#10;&#10;Description automatically generated">
              <a:extLst>
                <a:ext uri="{FF2B5EF4-FFF2-40B4-BE49-F238E27FC236}">
                  <a16:creationId xmlns:a16="http://schemas.microsoft.com/office/drawing/2014/main" id="{1B7041D7-B0D2-DF1B-6949-5722E8074E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34494" y="466866"/>
              <a:ext cx="701859" cy="701859"/>
            </a:xfrm>
            <a:prstGeom prst="rect">
              <a:avLst/>
            </a:prstGeom>
            <a:ln w="19050">
              <a:noFill/>
            </a:ln>
          </p:spPr>
        </p:pic>
      </p:grpSp>
      <p:grpSp>
        <p:nvGrpSpPr>
          <p:cNvPr id="55" name="Group 54">
            <a:extLst>
              <a:ext uri="{FF2B5EF4-FFF2-40B4-BE49-F238E27FC236}">
                <a16:creationId xmlns:a16="http://schemas.microsoft.com/office/drawing/2014/main" id="{8EC51961-CEA4-CAFE-9FE0-102D228C9530}"/>
              </a:ext>
            </a:extLst>
          </p:cNvPr>
          <p:cNvGrpSpPr/>
          <p:nvPr/>
        </p:nvGrpSpPr>
        <p:grpSpPr>
          <a:xfrm>
            <a:off x="7706239" y="4914807"/>
            <a:ext cx="1399908" cy="1031078"/>
            <a:chOff x="4635510" y="4804098"/>
            <a:chExt cx="1399908" cy="1031078"/>
          </a:xfrm>
        </p:grpSpPr>
        <p:sp>
          <p:nvSpPr>
            <p:cNvPr id="56" name="Rectangle: Rounded Corners 55">
              <a:extLst>
                <a:ext uri="{FF2B5EF4-FFF2-40B4-BE49-F238E27FC236}">
                  <a16:creationId xmlns:a16="http://schemas.microsoft.com/office/drawing/2014/main" id="{47607B32-ACFA-C0D6-CC7F-D90FD0FA277B}"/>
                </a:ext>
              </a:extLst>
            </p:cNvPr>
            <p:cNvSpPr/>
            <p:nvPr/>
          </p:nvSpPr>
          <p:spPr>
            <a:xfrm>
              <a:off x="4635510" y="4804098"/>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rPr>
                <a:t>HMI development</a:t>
              </a:r>
            </a:p>
          </p:txBody>
        </p:sp>
        <p:pic>
          <p:nvPicPr>
            <p:cNvPr id="64" name="Picture 2" descr="Altia Software for Embedded Graphical User Interface Development - Altia -  User Interface Design Tools and GUI Software">
              <a:extLst>
                <a:ext uri="{FF2B5EF4-FFF2-40B4-BE49-F238E27FC236}">
                  <a16:creationId xmlns:a16="http://schemas.microsoft.com/office/drawing/2014/main" id="{0814E70E-7416-F0BC-BBFE-F9DA41FB82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92973" y="5132681"/>
              <a:ext cx="1084721" cy="3262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14CD2C78-A497-B3DC-3507-AB981080D19F}"/>
              </a:ext>
            </a:extLst>
          </p:cNvPr>
          <p:cNvGrpSpPr/>
          <p:nvPr/>
        </p:nvGrpSpPr>
        <p:grpSpPr>
          <a:xfrm>
            <a:off x="3076482" y="4914807"/>
            <a:ext cx="1399908" cy="1031078"/>
            <a:chOff x="3149340" y="4804098"/>
            <a:chExt cx="1399908" cy="1031078"/>
          </a:xfrm>
        </p:grpSpPr>
        <p:sp>
          <p:nvSpPr>
            <p:cNvPr id="66" name="Rectangle: Rounded Corners 65">
              <a:extLst>
                <a:ext uri="{FF2B5EF4-FFF2-40B4-BE49-F238E27FC236}">
                  <a16:creationId xmlns:a16="http://schemas.microsoft.com/office/drawing/2014/main" id="{892E5495-B274-FA93-D2BE-B1EFE3C39452}"/>
                </a:ext>
              </a:extLst>
            </p:cNvPr>
            <p:cNvSpPr/>
            <p:nvPr/>
          </p:nvSpPr>
          <p:spPr>
            <a:xfrm>
              <a:off x="3149340" y="4804098"/>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solidFill>
                    <a:prstClr val="black"/>
                  </a:solidFill>
                  <a:effectLst/>
                  <a:uLnTx/>
                  <a:uFillTx/>
                  <a:latin typeface="Arial" pitchFamily="34" charset="0"/>
                  <a:ea typeface="+mn-ea"/>
                  <a:cs typeface="Arial" pitchFamily="34" charset="0"/>
                </a:rPr>
                <a:t>ModelCenter</a:t>
              </a:r>
              <a:endPar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67" name="Picture 66" descr="A picture containing drawing&#10;&#10;Description automatically generated">
              <a:extLst>
                <a:ext uri="{FF2B5EF4-FFF2-40B4-BE49-F238E27FC236}">
                  <a16:creationId xmlns:a16="http://schemas.microsoft.com/office/drawing/2014/main" id="{97EC7552-217F-DE81-0024-D9EAE51442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7399" y="5178415"/>
              <a:ext cx="1092555" cy="292804"/>
            </a:xfrm>
            <a:prstGeom prst="rect">
              <a:avLst/>
            </a:prstGeom>
            <a:ln w="19050">
              <a:noFill/>
            </a:ln>
          </p:spPr>
        </p:pic>
      </p:grpSp>
      <p:grpSp>
        <p:nvGrpSpPr>
          <p:cNvPr id="74" name="Group 73">
            <a:extLst>
              <a:ext uri="{FF2B5EF4-FFF2-40B4-BE49-F238E27FC236}">
                <a16:creationId xmlns:a16="http://schemas.microsoft.com/office/drawing/2014/main" id="{ECB2E85B-7F7A-75B8-EB8E-A2D8C1010BFD}"/>
              </a:ext>
            </a:extLst>
          </p:cNvPr>
          <p:cNvGrpSpPr/>
          <p:nvPr/>
        </p:nvGrpSpPr>
        <p:grpSpPr>
          <a:xfrm>
            <a:off x="9249492" y="3751177"/>
            <a:ext cx="1399908" cy="1031078"/>
            <a:chOff x="6113395" y="1551472"/>
            <a:chExt cx="1399908" cy="1031078"/>
          </a:xfrm>
        </p:grpSpPr>
        <p:sp>
          <p:nvSpPr>
            <p:cNvPr id="75" name="Rectangle: Rounded Corners 74">
              <a:extLst>
                <a:ext uri="{FF2B5EF4-FFF2-40B4-BE49-F238E27FC236}">
                  <a16:creationId xmlns:a16="http://schemas.microsoft.com/office/drawing/2014/main" id="{F8B6AFA6-049C-1ECB-55DA-88394691B7EC}"/>
                </a:ext>
              </a:extLst>
            </p:cNvPr>
            <p:cNvSpPr/>
            <p:nvPr/>
          </p:nvSpPr>
          <p:spPr>
            <a:xfrm>
              <a:off x="6113395" y="1551472"/>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76" name="Picture 75">
              <a:extLst>
                <a:ext uri="{FF2B5EF4-FFF2-40B4-BE49-F238E27FC236}">
                  <a16:creationId xmlns:a16="http://schemas.microsoft.com/office/drawing/2014/main" id="{307D7387-C2E0-DD7F-3E28-6B3761EDABB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7111" y="1659245"/>
              <a:ext cx="1268897" cy="815535"/>
            </a:xfrm>
            <a:prstGeom prst="rect">
              <a:avLst/>
            </a:prstGeom>
            <a:ln w="19050">
              <a:noFill/>
            </a:ln>
          </p:spPr>
        </p:pic>
      </p:grpSp>
      <p:grpSp>
        <p:nvGrpSpPr>
          <p:cNvPr id="77" name="Group 76">
            <a:extLst>
              <a:ext uri="{FF2B5EF4-FFF2-40B4-BE49-F238E27FC236}">
                <a16:creationId xmlns:a16="http://schemas.microsoft.com/office/drawing/2014/main" id="{2008A006-640C-B0ED-316E-008FEE116908}"/>
              </a:ext>
            </a:extLst>
          </p:cNvPr>
          <p:cNvGrpSpPr/>
          <p:nvPr/>
        </p:nvGrpSpPr>
        <p:grpSpPr>
          <a:xfrm>
            <a:off x="1541017" y="3756119"/>
            <a:ext cx="1399908" cy="1031078"/>
            <a:chOff x="7608507" y="1551472"/>
            <a:chExt cx="1399908" cy="1031078"/>
          </a:xfrm>
        </p:grpSpPr>
        <p:sp>
          <p:nvSpPr>
            <p:cNvPr id="78" name="Rectangle: Rounded Corners 77">
              <a:extLst>
                <a:ext uri="{FF2B5EF4-FFF2-40B4-BE49-F238E27FC236}">
                  <a16:creationId xmlns:a16="http://schemas.microsoft.com/office/drawing/2014/main" id="{F13874FA-00FD-777D-6713-9B93A3D6D614}"/>
                </a:ext>
              </a:extLst>
            </p:cNvPr>
            <p:cNvSpPr/>
            <p:nvPr/>
          </p:nvSpPr>
          <p:spPr>
            <a:xfrm>
              <a:off x="7608507" y="1551472"/>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79" name="Picture 78">
              <a:extLst>
                <a:ext uri="{FF2B5EF4-FFF2-40B4-BE49-F238E27FC236}">
                  <a16:creationId xmlns:a16="http://schemas.microsoft.com/office/drawing/2014/main" id="{CA8323DE-47F9-8D26-5621-16685FED208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7681418" y="1721814"/>
              <a:ext cx="1246980" cy="782240"/>
            </a:xfrm>
            <a:prstGeom prst="rect">
              <a:avLst/>
            </a:prstGeom>
            <a:ln w="19050">
              <a:noFill/>
            </a:ln>
          </p:spPr>
        </p:pic>
      </p:grpSp>
      <p:grpSp>
        <p:nvGrpSpPr>
          <p:cNvPr id="80" name="Group 79">
            <a:extLst>
              <a:ext uri="{FF2B5EF4-FFF2-40B4-BE49-F238E27FC236}">
                <a16:creationId xmlns:a16="http://schemas.microsoft.com/office/drawing/2014/main" id="{ABE14F46-7911-6A7B-4691-C8C915FB329F}"/>
              </a:ext>
            </a:extLst>
          </p:cNvPr>
          <p:cNvGrpSpPr/>
          <p:nvPr/>
        </p:nvGrpSpPr>
        <p:grpSpPr>
          <a:xfrm>
            <a:off x="4619734" y="4914807"/>
            <a:ext cx="1399908" cy="1031078"/>
            <a:chOff x="9111664" y="2646939"/>
            <a:chExt cx="1399908" cy="1031078"/>
          </a:xfrm>
        </p:grpSpPr>
        <p:sp>
          <p:nvSpPr>
            <p:cNvPr id="81" name="Rectangle: Rounded Corners 80">
              <a:extLst>
                <a:ext uri="{FF2B5EF4-FFF2-40B4-BE49-F238E27FC236}">
                  <a16:creationId xmlns:a16="http://schemas.microsoft.com/office/drawing/2014/main" id="{D66B38CC-776B-9A12-86C2-7A907E0A06E6}"/>
                </a:ext>
              </a:extLst>
            </p:cNvPr>
            <p:cNvSpPr/>
            <p:nvPr/>
          </p:nvSpPr>
          <p:spPr>
            <a:xfrm>
              <a:off x="9111664" y="2646939"/>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82" name="Picture 81">
              <a:extLst>
                <a:ext uri="{FF2B5EF4-FFF2-40B4-BE49-F238E27FC236}">
                  <a16:creationId xmlns:a16="http://schemas.microsoft.com/office/drawing/2014/main" id="{289BE7F5-70F9-5476-FDCE-0718571AE2A2}"/>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422675" y="3381795"/>
              <a:ext cx="723900" cy="258905"/>
            </a:xfrm>
            <a:prstGeom prst="rect">
              <a:avLst/>
            </a:prstGeom>
            <a:ln w="19050">
              <a:noFill/>
            </a:ln>
          </p:spPr>
        </p:pic>
        <p:pic>
          <p:nvPicPr>
            <p:cNvPr id="83" name="Picture 82">
              <a:extLst>
                <a:ext uri="{FF2B5EF4-FFF2-40B4-BE49-F238E27FC236}">
                  <a16:creationId xmlns:a16="http://schemas.microsoft.com/office/drawing/2014/main" id="{D236F123-E128-1855-EA18-FAC5CC816B79}"/>
                </a:ext>
              </a:extLst>
            </p:cNvPr>
            <p:cNvPicPr>
              <a:picLocks noChangeAspect="1"/>
            </p:cNvPicPr>
            <p:nvPr/>
          </p:nvPicPr>
          <p:blipFill rotWithShape="1">
            <a:blip r:embed="rId10"/>
            <a:srcRect t="7298" r="14440" b="6550"/>
            <a:stretch/>
          </p:blipFill>
          <p:spPr>
            <a:xfrm>
              <a:off x="9280960" y="2730944"/>
              <a:ext cx="1061316" cy="612420"/>
            </a:xfrm>
            <a:prstGeom prst="rect">
              <a:avLst/>
            </a:prstGeom>
            <a:ln w="19050">
              <a:noFill/>
            </a:ln>
            <a:effectLst>
              <a:outerShdw blurRad="50800" dist="38100" dir="2700000" algn="tl" rotWithShape="0">
                <a:prstClr val="black">
                  <a:alpha val="40000"/>
                </a:prstClr>
              </a:outerShdw>
            </a:effectLst>
          </p:spPr>
        </p:pic>
      </p:grpSp>
      <p:grpSp>
        <p:nvGrpSpPr>
          <p:cNvPr id="84" name="Group 83">
            <a:extLst>
              <a:ext uri="{FF2B5EF4-FFF2-40B4-BE49-F238E27FC236}">
                <a16:creationId xmlns:a16="http://schemas.microsoft.com/office/drawing/2014/main" id="{7734A7AA-09C7-5F04-C82F-DA2FF9D5A1C3}"/>
              </a:ext>
            </a:extLst>
          </p:cNvPr>
          <p:cNvGrpSpPr/>
          <p:nvPr/>
        </p:nvGrpSpPr>
        <p:grpSpPr>
          <a:xfrm>
            <a:off x="9249492" y="4914807"/>
            <a:ext cx="1399908" cy="1031078"/>
            <a:chOff x="7608507" y="4796637"/>
            <a:chExt cx="1399908" cy="1031078"/>
          </a:xfrm>
        </p:grpSpPr>
        <p:sp>
          <p:nvSpPr>
            <p:cNvPr id="85" name="Rectangle: Rounded Corners 84">
              <a:extLst>
                <a:ext uri="{FF2B5EF4-FFF2-40B4-BE49-F238E27FC236}">
                  <a16:creationId xmlns:a16="http://schemas.microsoft.com/office/drawing/2014/main" id="{CB2A63EA-F442-1A99-DB1E-BFD637F65003}"/>
                </a:ext>
              </a:extLst>
            </p:cNvPr>
            <p:cNvSpPr/>
            <p:nvPr/>
          </p:nvSpPr>
          <p:spPr>
            <a:xfrm>
              <a:off x="7608507" y="4796637"/>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86" name="Picture 85">
              <a:extLst>
                <a:ext uri="{FF2B5EF4-FFF2-40B4-BE49-F238E27FC236}">
                  <a16:creationId xmlns:a16="http://schemas.microsoft.com/office/drawing/2014/main" id="{9FC6B58E-88F8-C699-365B-7D685E1DB773}"/>
                </a:ext>
              </a:extLst>
            </p:cNvPr>
            <p:cNvPicPr>
              <a:picLocks noChangeAspect="1"/>
            </p:cNvPicPr>
            <p:nvPr/>
          </p:nvPicPr>
          <p:blipFill>
            <a:blip r:embed="rId11"/>
            <a:stretch>
              <a:fillRect/>
            </a:stretch>
          </p:blipFill>
          <p:spPr>
            <a:xfrm>
              <a:off x="7741969" y="5012049"/>
              <a:ext cx="1132984" cy="649126"/>
            </a:xfrm>
            <a:prstGeom prst="rect">
              <a:avLst/>
            </a:prstGeom>
            <a:ln w="19050">
              <a:noFill/>
            </a:ln>
          </p:spPr>
        </p:pic>
      </p:grpSp>
      <p:grpSp>
        <p:nvGrpSpPr>
          <p:cNvPr id="87" name="Group 86">
            <a:extLst>
              <a:ext uri="{FF2B5EF4-FFF2-40B4-BE49-F238E27FC236}">
                <a16:creationId xmlns:a16="http://schemas.microsoft.com/office/drawing/2014/main" id="{8A3E28B5-C1B6-6EA4-84A1-96791B1D8B7E}"/>
              </a:ext>
            </a:extLst>
          </p:cNvPr>
          <p:cNvGrpSpPr/>
          <p:nvPr/>
        </p:nvGrpSpPr>
        <p:grpSpPr>
          <a:xfrm>
            <a:off x="6162986" y="4914807"/>
            <a:ext cx="1399908" cy="1031078"/>
            <a:chOff x="1663170" y="4817649"/>
            <a:chExt cx="1399908" cy="1031078"/>
          </a:xfrm>
        </p:grpSpPr>
        <p:sp>
          <p:nvSpPr>
            <p:cNvPr id="88" name="Rectangle: Rounded Corners 87">
              <a:extLst>
                <a:ext uri="{FF2B5EF4-FFF2-40B4-BE49-F238E27FC236}">
                  <a16:creationId xmlns:a16="http://schemas.microsoft.com/office/drawing/2014/main" id="{68F98E49-B12C-DA45-1255-C422A4DB0401}"/>
                </a:ext>
              </a:extLst>
            </p:cNvPr>
            <p:cNvSpPr/>
            <p:nvPr/>
          </p:nvSpPr>
          <p:spPr>
            <a:xfrm>
              <a:off x="1663170" y="4817649"/>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srgbClr val="2F1060"/>
                </a:solidFill>
                <a:effectLst/>
                <a:uLnTx/>
                <a:uFillTx/>
                <a:latin typeface="Arial"/>
                <a:ea typeface="+mn-ea"/>
                <a:cs typeface="+mn-cs"/>
              </a:endParaRPr>
            </a:p>
          </p:txBody>
        </p:sp>
        <p:pic>
          <p:nvPicPr>
            <p:cNvPr id="89" name="Picture 88">
              <a:extLst>
                <a:ext uri="{FF2B5EF4-FFF2-40B4-BE49-F238E27FC236}">
                  <a16:creationId xmlns:a16="http://schemas.microsoft.com/office/drawing/2014/main" id="{6C4B600B-EA63-6A86-A7A8-52C29A46606B}"/>
                </a:ext>
              </a:extLst>
            </p:cNvPr>
            <p:cNvPicPr>
              <a:picLocks noChangeAspect="1"/>
            </p:cNvPicPr>
            <p:nvPr/>
          </p:nvPicPr>
          <p:blipFill>
            <a:blip r:embed="rId12"/>
            <a:stretch>
              <a:fillRect/>
            </a:stretch>
          </p:blipFill>
          <p:spPr>
            <a:xfrm>
              <a:off x="1886874" y="5252849"/>
              <a:ext cx="952500" cy="209550"/>
            </a:xfrm>
            <a:prstGeom prst="rect">
              <a:avLst/>
            </a:prstGeom>
            <a:ln w="19050">
              <a:noFill/>
            </a:ln>
          </p:spPr>
        </p:pic>
      </p:grpSp>
      <p:grpSp>
        <p:nvGrpSpPr>
          <p:cNvPr id="91" name="Group 90">
            <a:extLst>
              <a:ext uri="{FF2B5EF4-FFF2-40B4-BE49-F238E27FC236}">
                <a16:creationId xmlns:a16="http://schemas.microsoft.com/office/drawing/2014/main" id="{70686CDF-FCED-4A56-F62A-9073A60447E3}"/>
              </a:ext>
            </a:extLst>
          </p:cNvPr>
          <p:cNvGrpSpPr/>
          <p:nvPr/>
        </p:nvGrpSpPr>
        <p:grpSpPr>
          <a:xfrm>
            <a:off x="9245534" y="2587547"/>
            <a:ext cx="1399908" cy="1031078"/>
            <a:chOff x="9118905" y="4803447"/>
            <a:chExt cx="1399908" cy="1031078"/>
          </a:xfrm>
        </p:grpSpPr>
        <p:sp>
          <p:nvSpPr>
            <p:cNvPr id="92" name="Rectangle: Rounded Corners 91">
              <a:extLst>
                <a:ext uri="{FF2B5EF4-FFF2-40B4-BE49-F238E27FC236}">
                  <a16:creationId xmlns:a16="http://schemas.microsoft.com/office/drawing/2014/main" id="{44DA9DE1-FD62-5DFB-9CD6-9D47F9226868}"/>
                </a:ext>
              </a:extLst>
            </p:cNvPr>
            <p:cNvSpPr/>
            <p:nvPr/>
          </p:nvSpPr>
          <p:spPr>
            <a:xfrm>
              <a:off x="9118905" y="4803447"/>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rPr>
                <a:t>AGI STK</a:t>
              </a:r>
            </a:p>
          </p:txBody>
        </p:sp>
        <p:pic>
          <p:nvPicPr>
            <p:cNvPr id="93" name="Picture 92" descr="A picture containing table, colorful, sitting, cake&#10;&#10;Description automatically generated">
              <a:extLst>
                <a:ext uri="{FF2B5EF4-FFF2-40B4-BE49-F238E27FC236}">
                  <a16:creationId xmlns:a16="http://schemas.microsoft.com/office/drawing/2014/main" id="{EBE2C43B-C630-8748-3974-E8392FD1AA5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15908" y="4951719"/>
              <a:ext cx="1023019" cy="571519"/>
            </a:xfrm>
            <a:prstGeom prst="rect">
              <a:avLst/>
            </a:prstGeom>
            <a:ln w="19050">
              <a:noFill/>
            </a:ln>
          </p:spPr>
        </p:pic>
      </p:grpSp>
      <p:grpSp>
        <p:nvGrpSpPr>
          <p:cNvPr id="94" name="Group 93">
            <a:extLst>
              <a:ext uri="{FF2B5EF4-FFF2-40B4-BE49-F238E27FC236}">
                <a16:creationId xmlns:a16="http://schemas.microsoft.com/office/drawing/2014/main" id="{AD54E77F-8855-B884-B4D7-5FBD81FE9FB4}"/>
              </a:ext>
            </a:extLst>
          </p:cNvPr>
          <p:cNvGrpSpPr/>
          <p:nvPr/>
        </p:nvGrpSpPr>
        <p:grpSpPr>
          <a:xfrm>
            <a:off x="9254092" y="1416559"/>
            <a:ext cx="1399908" cy="1031078"/>
            <a:chOff x="1642449" y="3724939"/>
            <a:chExt cx="1399908" cy="1031078"/>
          </a:xfrm>
        </p:grpSpPr>
        <p:sp>
          <p:nvSpPr>
            <p:cNvPr id="95" name="Rectangle: Rounded Corners 94">
              <a:extLst>
                <a:ext uri="{FF2B5EF4-FFF2-40B4-BE49-F238E27FC236}">
                  <a16:creationId xmlns:a16="http://schemas.microsoft.com/office/drawing/2014/main" id="{35933A0F-3085-4266-F90A-B6B398819A19}"/>
                </a:ext>
              </a:extLst>
            </p:cNvPr>
            <p:cNvSpPr/>
            <p:nvPr/>
          </p:nvSpPr>
          <p:spPr>
            <a:xfrm>
              <a:off x="1642449" y="3724939"/>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96" name="Picture 95" descr="A close up of a sign&#10;&#10;Description automatically generated">
              <a:extLst>
                <a:ext uri="{FF2B5EF4-FFF2-40B4-BE49-F238E27FC236}">
                  <a16:creationId xmlns:a16="http://schemas.microsoft.com/office/drawing/2014/main" id="{9244113C-0D68-CF9C-D777-05B83DC5623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992259" y="3886770"/>
              <a:ext cx="700288" cy="727715"/>
            </a:xfrm>
            <a:prstGeom prst="rect">
              <a:avLst/>
            </a:prstGeom>
            <a:ln w="19050">
              <a:noFill/>
            </a:ln>
          </p:spPr>
        </p:pic>
      </p:grpSp>
      <p:grpSp>
        <p:nvGrpSpPr>
          <p:cNvPr id="97" name="Group 96">
            <a:extLst>
              <a:ext uri="{FF2B5EF4-FFF2-40B4-BE49-F238E27FC236}">
                <a16:creationId xmlns:a16="http://schemas.microsoft.com/office/drawing/2014/main" id="{137583F1-A35A-0247-DE2A-8615DD8EA6AC}"/>
              </a:ext>
            </a:extLst>
          </p:cNvPr>
          <p:cNvGrpSpPr/>
          <p:nvPr/>
        </p:nvGrpSpPr>
        <p:grpSpPr>
          <a:xfrm>
            <a:off x="1533226" y="4914851"/>
            <a:ext cx="1399908" cy="1031078"/>
            <a:chOff x="9111664" y="1551472"/>
            <a:chExt cx="1399908" cy="1031078"/>
          </a:xfrm>
        </p:grpSpPr>
        <p:sp>
          <p:nvSpPr>
            <p:cNvPr id="98" name="Rectangle: Rounded Corners 97">
              <a:extLst>
                <a:ext uri="{FF2B5EF4-FFF2-40B4-BE49-F238E27FC236}">
                  <a16:creationId xmlns:a16="http://schemas.microsoft.com/office/drawing/2014/main" id="{C05EE56A-FDA8-D6CB-10D4-AD16FBC15F8E}"/>
                </a:ext>
              </a:extLst>
            </p:cNvPr>
            <p:cNvSpPr/>
            <p:nvPr/>
          </p:nvSpPr>
          <p:spPr>
            <a:xfrm>
              <a:off x="9111664" y="1551472"/>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108" name="Picture 107" descr="A picture containing clock, sign, drawing&#10;&#10;Description automatically generated">
              <a:extLst>
                <a:ext uri="{FF2B5EF4-FFF2-40B4-BE49-F238E27FC236}">
                  <a16:creationId xmlns:a16="http://schemas.microsoft.com/office/drawing/2014/main" id="{AB3C789D-3EF0-F340-1AE4-5334E603D7F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02804" y="1712333"/>
              <a:ext cx="617628" cy="760157"/>
            </a:xfrm>
            <a:prstGeom prst="rect">
              <a:avLst/>
            </a:prstGeom>
            <a:ln w="19050">
              <a:noFill/>
            </a:ln>
          </p:spPr>
        </p:pic>
      </p:grpSp>
      <p:grpSp>
        <p:nvGrpSpPr>
          <p:cNvPr id="109" name="Group 108">
            <a:extLst>
              <a:ext uri="{FF2B5EF4-FFF2-40B4-BE49-F238E27FC236}">
                <a16:creationId xmlns:a16="http://schemas.microsoft.com/office/drawing/2014/main" id="{8907805F-CA6D-EC70-E3FD-371F0F60D6FA}"/>
              </a:ext>
            </a:extLst>
          </p:cNvPr>
          <p:cNvGrpSpPr/>
          <p:nvPr/>
        </p:nvGrpSpPr>
        <p:grpSpPr>
          <a:xfrm>
            <a:off x="6162986" y="1426075"/>
            <a:ext cx="1399908" cy="1031078"/>
            <a:chOff x="1628177" y="1551472"/>
            <a:chExt cx="1399908" cy="1031078"/>
          </a:xfrm>
        </p:grpSpPr>
        <p:sp>
          <p:nvSpPr>
            <p:cNvPr id="110" name="Rectangle: Rounded Corners 109">
              <a:extLst>
                <a:ext uri="{FF2B5EF4-FFF2-40B4-BE49-F238E27FC236}">
                  <a16:creationId xmlns:a16="http://schemas.microsoft.com/office/drawing/2014/main" id="{E59FDE4F-7913-CD34-68FF-95144C078077}"/>
                </a:ext>
              </a:extLst>
            </p:cNvPr>
            <p:cNvSpPr/>
            <p:nvPr/>
          </p:nvSpPr>
          <p:spPr>
            <a:xfrm>
              <a:off x="1628177" y="1551472"/>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lIns="9144" rIns="9144"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Narrow" panose="020B0606020202030204" pitchFamily="34" charset="0"/>
                <a:ea typeface="+mn-ea"/>
                <a:cs typeface="Arial" pitchFamily="34" charset="0"/>
              </a:endParaRPr>
            </a:p>
          </p:txBody>
        </p:sp>
        <p:pic>
          <p:nvPicPr>
            <p:cNvPr id="111" name="Picture 110" descr="A picture containing drawing&#10;&#10;Description automatically generated">
              <a:extLst>
                <a:ext uri="{FF2B5EF4-FFF2-40B4-BE49-F238E27FC236}">
                  <a16:creationId xmlns:a16="http://schemas.microsoft.com/office/drawing/2014/main" id="{60E3EF9A-F9E4-A367-E4CB-C8E3CE8426C1}"/>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19316" y="1802402"/>
              <a:ext cx="618135" cy="603417"/>
            </a:xfrm>
            <a:prstGeom prst="rect">
              <a:avLst/>
            </a:prstGeom>
            <a:ln w="19050">
              <a:noFill/>
            </a:ln>
          </p:spPr>
        </p:pic>
      </p:grpSp>
      <p:grpSp>
        <p:nvGrpSpPr>
          <p:cNvPr id="112" name="Group 111">
            <a:extLst>
              <a:ext uri="{FF2B5EF4-FFF2-40B4-BE49-F238E27FC236}">
                <a16:creationId xmlns:a16="http://schemas.microsoft.com/office/drawing/2014/main" id="{A9B28203-B075-94A3-24B9-6170856C03E4}"/>
              </a:ext>
            </a:extLst>
          </p:cNvPr>
          <p:cNvGrpSpPr/>
          <p:nvPr/>
        </p:nvGrpSpPr>
        <p:grpSpPr>
          <a:xfrm>
            <a:off x="7706239" y="1426075"/>
            <a:ext cx="1399908" cy="1031078"/>
            <a:chOff x="6121418" y="4796637"/>
            <a:chExt cx="1399908" cy="1031078"/>
          </a:xfrm>
        </p:grpSpPr>
        <p:sp>
          <p:nvSpPr>
            <p:cNvPr id="113" name="Rectangle: Rounded Corners 112">
              <a:extLst>
                <a:ext uri="{FF2B5EF4-FFF2-40B4-BE49-F238E27FC236}">
                  <a16:creationId xmlns:a16="http://schemas.microsoft.com/office/drawing/2014/main" id="{A08B5159-D202-732C-C47C-09DA9584FDFF}"/>
                </a:ext>
              </a:extLst>
            </p:cNvPr>
            <p:cNvSpPr/>
            <p:nvPr/>
          </p:nvSpPr>
          <p:spPr>
            <a:xfrm>
              <a:off x="6121418" y="4796637"/>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2313"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114" name="Picture 113" descr="Logo&#10;&#10;Description automatically generated">
              <a:extLst>
                <a:ext uri="{FF2B5EF4-FFF2-40B4-BE49-F238E27FC236}">
                  <a16:creationId xmlns:a16="http://schemas.microsoft.com/office/drawing/2014/main" id="{13B80590-089C-DF24-BA60-F32A6B70BAD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353506" y="5050039"/>
              <a:ext cx="912424" cy="489757"/>
            </a:xfrm>
            <a:prstGeom prst="rect">
              <a:avLst/>
            </a:prstGeom>
          </p:spPr>
        </p:pic>
      </p:grpSp>
      <p:grpSp>
        <p:nvGrpSpPr>
          <p:cNvPr id="143" name="Group 142">
            <a:extLst>
              <a:ext uri="{FF2B5EF4-FFF2-40B4-BE49-F238E27FC236}">
                <a16:creationId xmlns:a16="http://schemas.microsoft.com/office/drawing/2014/main" id="{CA5D5294-9680-21D0-3553-C1F0FF1793CD}"/>
              </a:ext>
            </a:extLst>
          </p:cNvPr>
          <p:cNvGrpSpPr/>
          <p:nvPr/>
        </p:nvGrpSpPr>
        <p:grpSpPr>
          <a:xfrm>
            <a:off x="4619734" y="1426075"/>
            <a:ext cx="1399908" cy="1031078"/>
            <a:chOff x="1628177" y="2646939"/>
            <a:chExt cx="1399908" cy="1031078"/>
          </a:xfrm>
        </p:grpSpPr>
        <p:sp>
          <p:nvSpPr>
            <p:cNvPr id="144" name="Rectangle: Rounded Corners 143">
              <a:extLst>
                <a:ext uri="{FF2B5EF4-FFF2-40B4-BE49-F238E27FC236}">
                  <a16:creationId xmlns:a16="http://schemas.microsoft.com/office/drawing/2014/main" id="{8B5B2697-2866-F975-AF35-9D1F0BBBC5EA}"/>
                </a:ext>
              </a:extLst>
            </p:cNvPr>
            <p:cNvSpPr/>
            <p:nvPr/>
          </p:nvSpPr>
          <p:spPr>
            <a:xfrm>
              <a:off x="1628177" y="2646939"/>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lIns="4572" rIns="4572"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145" name="Graphic 144">
              <a:extLst>
                <a:ext uri="{FF2B5EF4-FFF2-40B4-BE49-F238E27FC236}">
                  <a16:creationId xmlns:a16="http://schemas.microsoft.com/office/drawing/2014/main" id="{5844845A-CF96-CB75-E331-F0C4B71B8F2A}"/>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11428" y="2969347"/>
              <a:ext cx="1273816" cy="376243"/>
            </a:xfrm>
            <a:prstGeom prst="rect">
              <a:avLst/>
            </a:prstGeom>
          </p:spPr>
        </p:pic>
      </p:grpSp>
      <p:grpSp>
        <p:nvGrpSpPr>
          <p:cNvPr id="146" name="Group 145">
            <a:extLst>
              <a:ext uri="{FF2B5EF4-FFF2-40B4-BE49-F238E27FC236}">
                <a16:creationId xmlns:a16="http://schemas.microsoft.com/office/drawing/2014/main" id="{9CB1B43D-3B81-C41A-D93F-559DDF28CC22}"/>
              </a:ext>
            </a:extLst>
          </p:cNvPr>
          <p:cNvGrpSpPr/>
          <p:nvPr/>
        </p:nvGrpSpPr>
        <p:grpSpPr>
          <a:xfrm>
            <a:off x="3076482" y="1426075"/>
            <a:ext cx="1399908" cy="1031078"/>
            <a:chOff x="5592094" y="1611857"/>
            <a:chExt cx="1399908" cy="1031078"/>
          </a:xfrm>
        </p:grpSpPr>
        <p:sp>
          <p:nvSpPr>
            <p:cNvPr id="147" name="Rectangle: Rounded Corners 146">
              <a:extLst>
                <a:ext uri="{FF2B5EF4-FFF2-40B4-BE49-F238E27FC236}">
                  <a16:creationId xmlns:a16="http://schemas.microsoft.com/office/drawing/2014/main" id="{5322BFA8-B4C1-4595-B8BA-5644CCA5432D}"/>
                </a:ext>
              </a:extLst>
            </p:cNvPr>
            <p:cNvSpPr/>
            <p:nvPr/>
          </p:nvSpPr>
          <p:spPr>
            <a:xfrm>
              <a:off x="5592094" y="1611857"/>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marL="0" marR="0" lvl="0" indent="0" algn="ctr" defTabSz="1175174"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rPr>
                <a:t>Data platforms</a:t>
              </a:r>
            </a:p>
          </p:txBody>
        </p:sp>
        <p:pic>
          <p:nvPicPr>
            <p:cNvPr id="148" name="Picture 147" descr="A close up of a logo&#10;&#10;Description automatically generated">
              <a:extLst>
                <a:ext uri="{FF2B5EF4-FFF2-40B4-BE49-F238E27FC236}">
                  <a16:creationId xmlns:a16="http://schemas.microsoft.com/office/drawing/2014/main" id="{7899BA77-2E03-1591-AF1B-351832C02F7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674351" y="2019194"/>
              <a:ext cx="1251203" cy="197373"/>
            </a:xfrm>
            <a:prstGeom prst="rect">
              <a:avLst/>
            </a:prstGeom>
          </p:spPr>
        </p:pic>
      </p:grpSp>
      <p:grpSp>
        <p:nvGrpSpPr>
          <p:cNvPr id="149" name="Group 148">
            <a:extLst>
              <a:ext uri="{FF2B5EF4-FFF2-40B4-BE49-F238E27FC236}">
                <a16:creationId xmlns:a16="http://schemas.microsoft.com/office/drawing/2014/main" id="{5C8C32B4-3723-8BA2-AABB-5337158AB213}"/>
              </a:ext>
            </a:extLst>
          </p:cNvPr>
          <p:cNvGrpSpPr/>
          <p:nvPr/>
        </p:nvGrpSpPr>
        <p:grpSpPr>
          <a:xfrm>
            <a:off x="1516220" y="1408816"/>
            <a:ext cx="1399908" cy="1031078"/>
            <a:chOff x="5627621" y="2905324"/>
            <a:chExt cx="1399908" cy="1031078"/>
          </a:xfrm>
        </p:grpSpPr>
        <p:sp>
          <p:nvSpPr>
            <p:cNvPr id="150" name="Rectangle: Rounded Corners 149">
              <a:extLst>
                <a:ext uri="{FF2B5EF4-FFF2-40B4-BE49-F238E27FC236}">
                  <a16:creationId xmlns:a16="http://schemas.microsoft.com/office/drawing/2014/main" id="{0EDDCB5B-D123-6B3A-DB7D-A0C0A69D7119}"/>
                </a:ext>
              </a:extLst>
            </p:cNvPr>
            <p:cNvSpPr/>
            <p:nvPr/>
          </p:nvSpPr>
          <p:spPr>
            <a:xfrm>
              <a:off x="5627621" y="2905324"/>
              <a:ext cx="1399908" cy="1031078"/>
            </a:xfrm>
            <a:prstGeom prst="roundRect">
              <a:avLst/>
            </a:prstGeom>
            <a:solidFill>
              <a:schemeClr val="bg1"/>
            </a:solidFill>
            <a:ln w="19050">
              <a:solidFill>
                <a:srgbClr val="484848"/>
              </a:solidFill>
            </a:ln>
          </p:spPr>
          <p:style>
            <a:lnRef idx="2">
              <a:schemeClr val="accent1">
                <a:shade val="50000"/>
              </a:schemeClr>
            </a:lnRef>
            <a:fillRef idx="1">
              <a:schemeClr val="accent1"/>
            </a:fillRef>
            <a:effectRef idx="0">
              <a:schemeClr val="accent1"/>
            </a:effectRef>
            <a:fontRef idx="minor">
              <a:schemeClr val="lt1"/>
            </a:fontRef>
          </p:style>
          <p:txBody>
            <a:bodyPr bIns="0" rtlCol="0" anchor="b"/>
            <a:lstStyle/>
            <a:p>
              <a:pPr marL="0" marR="0" lvl="0" indent="0" algn="ctr" defTabSz="1175174"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pic>
          <p:nvPicPr>
            <p:cNvPr id="151" name="Picture 150">
              <a:extLst>
                <a:ext uri="{FF2B5EF4-FFF2-40B4-BE49-F238E27FC236}">
                  <a16:creationId xmlns:a16="http://schemas.microsoft.com/office/drawing/2014/main" id="{3C7BB839-8226-6AC9-A375-FB74A94DEF6B}"/>
                </a:ext>
              </a:extLst>
            </p:cNvPr>
            <p:cNvPicPr>
              <a:picLocks noChangeAspect="1"/>
            </p:cNvPicPr>
            <p:nvPr/>
          </p:nvPicPr>
          <p:blipFill>
            <a:blip r:embed="rId21"/>
            <a:stretch>
              <a:fillRect/>
            </a:stretch>
          </p:blipFill>
          <p:spPr>
            <a:xfrm>
              <a:off x="5987446" y="3038431"/>
              <a:ext cx="707061" cy="764863"/>
            </a:xfrm>
            <a:prstGeom prst="rect">
              <a:avLst/>
            </a:prstGeom>
          </p:spPr>
        </p:pic>
      </p:grpSp>
      <p:sp>
        <p:nvSpPr>
          <p:cNvPr id="3" name="Title 3">
            <a:extLst>
              <a:ext uri="{FF2B5EF4-FFF2-40B4-BE49-F238E27FC236}">
                <a16:creationId xmlns:a16="http://schemas.microsoft.com/office/drawing/2014/main" id="{E5129B76-A943-9494-7BBE-8D7290D65532}"/>
              </a:ext>
            </a:extLst>
          </p:cNvPr>
          <p:cNvSpPr txBox="1">
            <a:spLocks/>
          </p:cNvSpPr>
          <p:nvPr/>
        </p:nvSpPr>
        <p:spPr>
          <a:xfrm>
            <a:off x="273486" y="154332"/>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400" b="0" kern="1200">
                <a:solidFill>
                  <a:schemeClr val="tx2"/>
                </a:solidFill>
                <a:latin typeface="Arial" pitchFamily="34" charset="0"/>
                <a:ea typeface="+mj-ea"/>
                <a:cs typeface="Arial" pitchFamily="34" charset="0"/>
              </a:defRPr>
            </a:lvl1pPr>
          </a:lstStyle>
          <a:p>
            <a:r>
              <a:rPr lang="en-US" dirty="0"/>
              <a:t>Simulink is the simulation </a:t>
            </a:r>
            <a:r>
              <a:rPr lang="en-US" b="1" dirty="0"/>
              <a:t>integration</a:t>
            </a:r>
            <a:r>
              <a:rPr lang="en-US" dirty="0"/>
              <a:t> platform</a:t>
            </a:r>
            <a:br>
              <a:rPr lang="en-US" dirty="0"/>
            </a:br>
            <a:r>
              <a:rPr lang="en-US" sz="1800" dirty="0">
                <a:solidFill>
                  <a:schemeClr val="tx1"/>
                </a:solidFill>
              </a:rPr>
              <a:t>Ecosystem with </a:t>
            </a:r>
            <a:r>
              <a:rPr lang="en-US" sz="1800" b="1" dirty="0">
                <a:solidFill>
                  <a:schemeClr val="tx1"/>
                </a:solidFill>
              </a:rPr>
              <a:t>100+ </a:t>
            </a:r>
            <a:r>
              <a:rPr lang="en-US" sz="1800" dirty="0">
                <a:solidFill>
                  <a:schemeClr val="tx1"/>
                </a:solidFill>
              </a:rPr>
              <a:t>third-party tools and languages</a:t>
            </a:r>
            <a:endParaRPr lang="en-US" sz="2000" dirty="0">
              <a:solidFill>
                <a:schemeClr val="tx1"/>
              </a:solidFill>
            </a:endParaRPr>
          </a:p>
        </p:txBody>
      </p:sp>
    </p:spTree>
    <p:extLst>
      <p:ext uri="{BB962C8B-B14F-4D97-AF65-F5344CB8AC3E}">
        <p14:creationId xmlns:p14="http://schemas.microsoft.com/office/powerpoint/2010/main" val="315053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5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fade">
                                      <p:cBhvr>
                                        <p:cTn id="13" dur="500"/>
                                        <p:tgtEl>
                                          <p:spTgt spid="65"/>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nodeType="withEffect">
                                  <p:stCondLst>
                                    <p:cond delay="0"/>
                                  </p:stCondLst>
                                  <p:childTnLst>
                                    <p:set>
                                      <p:cBhvr>
                                        <p:cTn id="18" dur="1" fill="hold">
                                          <p:stCondLst>
                                            <p:cond delay="0"/>
                                          </p:stCondLst>
                                        </p:cTn>
                                        <p:tgtEl>
                                          <p:spTgt spid="77"/>
                                        </p:tgtEl>
                                        <p:attrNameLst>
                                          <p:attrName>style.visibility</p:attrName>
                                        </p:attrNameLst>
                                      </p:cBhvr>
                                      <p:to>
                                        <p:strVal val="visible"/>
                                      </p:to>
                                    </p:set>
                                    <p:animEffect transition="in" filter="fade">
                                      <p:cBhvr>
                                        <p:cTn id="19" dur="500"/>
                                        <p:tgtEl>
                                          <p:spTgt spid="77"/>
                                        </p:tgtEl>
                                      </p:cBhvr>
                                    </p:animEffect>
                                  </p:childTnLst>
                                </p:cTn>
                              </p:par>
                              <p:par>
                                <p:cTn id="20" presetID="10" presetClass="entr" presetSubtype="0" fill="hold"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par>
                                <p:cTn id="23" presetID="10" presetClass="entr" presetSubtype="0"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par>
                                <p:cTn id="26" presetID="10" presetClass="entr" presetSubtype="0" fill="hold" nodeType="withEffect">
                                  <p:stCondLst>
                                    <p:cond delay="0"/>
                                  </p:stCondLst>
                                  <p:childTnLst>
                                    <p:set>
                                      <p:cBhvr>
                                        <p:cTn id="27" dur="1" fill="hold">
                                          <p:stCondLst>
                                            <p:cond delay="0"/>
                                          </p:stCondLst>
                                        </p:cTn>
                                        <p:tgtEl>
                                          <p:spTgt spid="87"/>
                                        </p:tgtEl>
                                        <p:attrNameLst>
                                          <p:attrName>style.visibility</p:attrName>
                                        </p:attrNameLst>
                                      </p:cBhvr>
                                      <p:to>
                                        <p:strVal val="visible"/>
                                      </p:to>
                                    </p:set>
                                    <p:animEffect transition="in" filter="fade">
                                      <p:cBhvr>
                                        <p:cTn id="28" dur="500"/>
                                        <p:tgtEl>
                                          <p:spTgt spid="87"/>
                                        </p:tgtEl>
                                      </p:cBhvr>
                                    </p:animEffect>
                                  </p:childTnLst>
                                </p:cTn>
                              </p:par>
                              <p:par>
                                <p:cTn id="29" presetID="10" presetClass="entr" presetSubtype="0" fill="hold" nodeType="with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500"/>
                                        <p:tgtEl>
                                          <p:spTgt spid="91"/>
                                        </p:tgtEl>
                                      </p:cBhvr>
                                    </p:animEffect>
                                  </p:childTnLst>
                                </p:cTn>
                              </p:par>
                              <p:par>
                                <p:cTn id="32" presetID="10" presetClass="entr" presetSubtype="0" fill="hold" nodeType="withEffect">
                                  <p:stCondLst>
                                    <p:cond delay="0"/>
                                  </p:stCondLst>
                                  <p:childTnLst>
                                    <p:set>
                                      <p:cBhvr>
                                        <p:cTn id="33" dur="1" fill="hold">
                                          <p:stCondLst>
                                            <p:cond delay="0"/>
                                          </p:stCondLst>
                                        </p:cTn>
                                        <p:tgtEl>
                                          <p:spTgt spid="94"/>
                                        </p:tgtEl>
                                        <p:attrNameLst>
                                          <p:attrName>style.visibility</p:attrName>
                                        </p:attrNameLst>
                                      </p:cBhvr>
                                      <p:to>
                                        <p:strVal val="visible"/>
                                      </p:to>
                                    </p:set>
                                    <p:animEffect transition="in" filter="fade">
                                      <p:cBhvr>
                                        <p:cTn id="34" dur="50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fade">
                                      <p:cBhvr>
                                        <p:cTn id="37" dur="500"/>
                                        <p:tgtEl>
                                          <p:spTgt spid="97"/>
                                        </p:tgtEl>
                                      </p:cBhvr>
                                    </p:animEffect>
                                  </p:childTnLst>
                                </p:cTn>
                              </p:par>
                              <p:par>
                                <p:cTn id="38" presetID="10" presetClass="entr" presetSubtype="0" fill="hold" nodeType="withEffect">
                                  <p:stCondLst>
                                    <p:cond delay="0"/>
                                  </p:stCondLst>
                                  <p:childTnLst>
                                    <p:set>
                                      <p:cBhvr>
                                        <p:cTn id="39" dur="1" fill="hold">
                                          <p:stCondLst>
                                            <p:cond delay="0"/>
                                          </p:stCondLst>
                                        </p:cTn>
                                        <p:tgtEl>
                                          <p:spTgt spid="109"/>
                                        </p:tgtEl>
                                        <p:attrNameLst>
                                          <p:attrName>style.visibility</p:attrName>
                                        </p:attrNameLst>
                                      </p:cBhvr>
                                      <p:to>
                                        <p:strVal val="visible"/>
                                      </p:to>
                                    </p:set>
                                    <p:animEffect transition="in" filter="fade">
                                      <p:cBhvr>
                                        <p:cTn id="40" dur="500"/>
                                        <p:tgtEl>
                                          <p:spTgt spid="109"/>
                                        </p:tgtEl>
                                      </p:cBhvr>
                                    </p:animEffect>
                                  </p:childTnLst>
                                </p:cTn>
                              </p:par>
                              <p:par>
                                <p:cTn id="41" presetID="10"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animEffect transition="in" filter="fade">
                                      <p:cBhvr>
                                        <p:cTn id="43" dur="500"/>
                                        <p:tgtEl>
                                          <p:spTgt spid="112"/>
                                        </p:tgtEl>
                                      </p:cBhvr>
                                    </p:animEffect>
                                  </p:childTnLst>
                                </p:cTn>
                              </p:par>
                              <p:par>
                                <p:cTn id="44" presetID="10" presetClass="entr" presetSubtype="0" fill="hold" nodeType="withEffect">
                                  <p:stCondLst>
                                    <p:cond delay="0"/>
                                  </p:stCondLst>
                                  <p:childTnLst>
                                    <p:set>
                                      <p:cBhvr>
                                        <p:cTn id="45" dur="1" fill="hold">
                                          <p:stCondLst>
                                            <p:cond delay="0"/>
                                          </p:stCondLst>
                                        </p:cTn>
                                        <p:tgtEl>
                                          <p:spTgt spid="143"/>
                                        </p:tgtEl>
                                        <p:attrNameLst>
                                          <p:attrName>style.visibility</p:attrName>
                                        </p:attrNameLst>
                                      </p:cBhvr>
                                      <p:to>
                                        <p:strVal val="visible"/>
                                      </p:to>
                                    </p:set>
                                    <p:animEffect transition="in" filter="fade">
                                      <p:cBhvr>
                                        <p:cTn id="46" dur="500"/>
                                        <p:tgtEl>
                                          <p:spTgt spid="143"/>
                                        </p:tgtEl>
                                      </p:cBhvr>
                                    </p:animEffect>
                                  </p:childTnLst>
                                </p:cTn>
                              </p:par>
                              <p:par>
                                <p:cTn id="47" presetID="10"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nodeType="with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fade">
                                      <p:cBhvr>
                                        <p:cTn id="52"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Arrow: Bent 18">
            <a:extLst>
              <a:ext uri="{FF2B5EF4-FFF2-40B4-BE49-F238E27FC236}">
                <a16:creationId xmlns:a16="http://schemas.microsoft.com/office/drawing/2014/main" id="{556B6197-E3F6-AC3B-89B0-F1834E811AA0}"/>
              </a:ext>
            </a:extLst>
          </p:cNvPr>
          <p:cNvSpPr>
            <a:spLocks noChangeAspect="1"/>
          </p:cNvSpPr>
          <p:nvPr/>
        </p:nvSpPr>
        <p:spPr>
          <a:xfrm rot="10800000" flipH="1" flipV="1">
            <a:off x="5892738" y="2033394"/>
            <a:ext cx="622428" cy="1335039"/>
          </a:xfrm>
          <a:prstGeom prst="bentArrow">
            <a:avLst>
              <a:gd name="adj1" fmla="val 21134"/>
              <a:gd name="adj2" fmla="val 22502"/>
              <a:gd name="adj3" fmla="val 24757"/>
              <a:gd name="adj4" fmla="val 43750"/>
            </a:avLst>
          </a:prstGeom>
          <a:solidFill>
            <a:srgbClr val="2F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5"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5" name="Arrow: Bent 18">
            <a:extLst>
              <a:ext uri="{FF2B5EF4-FFF2-40B4-BE49-F238E27FC236}">
                <a16:creationId xmlns:a16="http://schemas.microsoft.com/office/drawing/2014/main" id="{3099C89B-1070-C83B-498F-098A2FA9E2AC}"/>
              </a:ext>
            </a:extLst>
          </p:cNvPr>
          <p:cNvSpPr>
            <a:spLocks noChangeAspect="1"/>
          </p:cNvSpPr>
          <p:nvPr/>
        </p:nvSpPr>
        <p:spPr>
          <a:xfrm rot="10800000" flipH="1">
            <a:off x="5892738" y="3778603"/>
            <a:ext cx="622428" cy="1355174"/>
          </a:xfrm>
          <a:prstGeom prst="bentArrow">
            <a:avLst>
              <a:gd name="adj1" fmla="val 21134"/>
              <a:gd name="adj2" fmla="val 22502"/>
              <a:gd name="adj3" fmla="val 24757"/>
              <a:gd name="adj4" fmla="val 43750"/>
            </a:avLst>
          </a:prstGeom>
          <a:solidFill>
            <a:srgbClr val="2F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5"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6" name="Arrow: Bent 16">
            <a:extLst>
              <a:ext uri="{FF2B5EF4-FFF2-40B4-BE49-F238E27FC236}">
                <a16:creationId xmlns:a16="http://schemas.microsoft.com/office/drawing/2014/main" id="{2835E4C7-B6B0-9E81-9D1E-E5C7BDCABF42}"/>
              </a:ext>
            </a:extLst>
          </p:cNvPr>
          <p:cNvSpPr>
            <a:spLocks noChangeAspect="1"/>
          </p:cNvSpPr>
          <p:nvPr/>
        </p:nvSpPr>
        <p:spPr>
          <a:xfrm flipV="1">
            <a:off x="5974465" y="3457148"/>
            <a:ext cx="545408" cy="790078"/>
          </a:xfrm>
          <a:prstGeom prst="bentArrow">
            <a:avLst>
              <a:gd name="adj1" fmla="val 24322"/>
              <a:gd name="adj2" fmla="val 26889"/>
              <a:gd name="adj3" fmla="val 25232"/>
              <a:gd name="adj4" fmla="val 43750"/>
            </a:avLst>
          </a:prstGeom>
          <a:solidFill>
            <a:srgbClr val="2F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5"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7" name="Arrow: Bent 16">
            <a:extLst>
              <a:ext uri="{FF2B5EF4-FFF2-40B4-BE49-F238E27FC236}">
                <a16:creationId xmlns:a16="http://schemas.microsoft.com/office/drawing/2014/main" id="{CA380CA8-9031-E65E-4C2A-C9FA50037BEC}"/>
              </a:ext>
            </a:extLst>
          </p:cNvPr>
          <p:cNvSpPr>
            <a:spLocks noChangeAspect="1"/>
          </p:cNvSpPr>
          <p:nvPr/>
        </p:nvSpPr>
        <p:spPr>
          <a:xfrm>
            <a:off x="5974465" y="2936085"/>
            <a:ext cx="545408" cy="790078"/>
          </a:xfrm>
          <a:prstGeom prst="bentArrow">
            <a:avLst>
              <a:gd name="adj1" fmla="val 24322"/>
              <a:gd name="adj2" fmla="val 26889"/>
              <a:gd name="adj3" fmla="val 25232"/>
              <a:gd name="adj4" fmla="val 43750"/>
            </a:avLst>
          </a:prstGeom>
          <a:solidFill>
            <a:srgbClr val="2F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5"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8" name="Down Arrow 7">
            <a:extLst>
              <a:ext uri="{FF2B5EF4-FFF2-40B4-BE49-F238E27FC236}">
                <a16:creationId xmlns:a16="http://schemas.microsoft.com/office/drawing/2014/main" id="{6EA25CD9-AC6C-FD83-122D-747FDC58A8FB}"/>
              </a:ext>
            </a:extLst>
          </p:cNvPr>
          <p:cNvSpPr>
            <a:spLocks noChangeAspect="1"/>
          </p:cNvSpPr>
          <p:nvPr/>
        </p:nvSpPr>
        <p:spPr>
          <a:xfrm rot="16200000">
            <a:off x="5213072" y="3443982"/>
            <a:ext cx="278898" cy="260659"/>
          </a:xfrm>
          <a:prstGeom prst="downArrow">
            <a:avLst/>
          </a:prstGeom>
          <a:solidFill>
            <a:srgbClr val="2F7E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95"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53" name="Rectangle: Rounded Corners 19">
            <a:extLst>
              <a:ext uri="{FF2B5EF4-FFF2-40B4-BE49-F238E27FC236}">
                <a16:creationId xmlns:a16="http://schemas.microsoft.com/office/drawing/2014/main" id="{9B0715AA-30C0-BA57-9F88-DEC75001DD50}"/>
              </a:ext>
            </a:extLst>
          </p:cNvPr>
          <p:cNvSpPr>
            <a:spLocks noChangeAspect="1"/>
          </p:cNvSpPr>
          <p:nvPr/>
        </p:nvSpPr>
        <p:spPr>
          <a:xfrm>
            <a:off x="5509817" y="3203317"/>
            <a:ext cx="722153" cy="722152"/>
          </a:xfrm>
          <a:prstGeom prst="roundRect">
            <a:avLst/>
          </a:prstGeom>
          <a:solidFill>
            <a:srgbClr val="004B8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Arial" pitchFamily="34" charset="0"/>
                <a:ea typeface="+mn-ea"/>
                <a:cs typeface="Arial" pitchFamily="34" charset="0"/>
              </a:rPr>
              <a:t>Automatic</a:t>
            </a:r>
            <a:br>
              <a:rPr kumimoji="0" lang="en-US" sz="900" b="0"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900" b="0" i="0" u="none" strike="noStrike" kern="1200" cap="none" spc="0" normalizeH="0" baseline="0" noProof="0">
                <a:ln>
                  <a:noFill/>
                </a:ln>
                <a:solidFill>
                  <a:prstClr val="white"/>
                </a:solidFill>
                <a:effectLst/>
                <a:uLnTx/>
                <a:uFillTx/>
                <a:latin typeface="Arial" pitchFamily="34" charset="0"/>
                <a:ea typeface="+mn-ea"/>
                <a:cs typeface="Arial" pitchFamily="34" charset="0"/>
              </a:rPr>
              <a:t>Code</a:t>
            </a:r>
            <a:br>
              <a:rPr kumimoji="0" lang="en-US" sz="900" b="0" i="0" u="none" strike="noStrike" kern="1200" cap="none" spc="0" normalizeH="0" baseline="0" noProof="0">
                <a:ln>
                  <a:noFill/>
                </a:ln>
                <a:solidFill>
                  <a:prstClr val="white"/>
                </a:solidFill>
                <a:effectLst/>
                <a:uLnTx/>
                <a:uFillTx/>
                <a:latin typeface="Arial" pitchFamily="34" charset="0"/>
                <a:ea typeface="+mn-ea"/>
                <a:cs typeface="Arial" pitchFamily="34" charset="0"/>
              </a:rPr>
            </a:br>
            <a:r>
              <a:rPr kumimoji="0" lang="en-US" sz="900" b="0" i="0" u="none" strike="noStrike" kern="1200" cap="none" spc="0" normalizeH="0" baseline="0" noProof="0">
                <a:ln>
                  <a:noFill/>
                </a:ln>
                <a:solidFill>
                  <a:prstClr val="white"/>
                </a:solidFill>
                <a:effectLst/>
                <a:uLnTx/>
                <a:uFillTx/>
                <a:latin typeface="Arial" pitchFamily="34" charset="0"/>
                <a:ea typeface="+mn-ea"/>
                <a:cs typeface="Arial" pitchFamily="34" charset="0"/>
              </a:rPr>
              <a:t>Generation</a:t>
            </a:r>
          </a:p>
        </p:txBody>
      </p:sp>
      <p:sp>
        <p:nvSpPr>
          <p:cNvPr id="154" name="Oval 153">
            <a:extLst>
              <a:ext uri="{FF2B5EF4-FFF2-40B4-BE49-F238E27FC236}">
                <a16:creationId xmlns:a16="http://schemas.microsoft.com/office/drawing/2014/main" id="{CB2DCBCB-191F-3B6E-E82F-5506C415245F}"/>
              </a:ext>
            </a:extLst>
          </p:cNvPr>
          <p:cNvSpPr>
            <a:spLocks noChangeAspect="1"/>
          </p:cNvSpPr>
          <p:nvPr/>
        </p:nvSpPr>
        <p:spPr>
          <a:xfrm>
            <a:off x="6553880" y="4611260"/>
            <a:ext cx="731520" cy="731520"/>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FPGA</a:t>
            </a:r>
          </a:p>
        </p:txBody>
      </p:sp>
      <p:sp>
        <p:nvSpPr>
          <p:cNvPr id="155" name="Oval 154">
            <a:extLst>
              <a:ext uri="{FF2B5EF4-FFF2-40B4-BE49-F238E27FC236}">
                <a16:creationId xmlns:a16="http://schemas.microsoft.com/office/drawing/2014/main" id="{FCF44EA2-3DF0-EF2F-CB9F-C04FF9854599}"/>
              </a:ext>
            </a:extLst>
          </p:cNvPr>
          <p:cNvSpPr>
            <a:spLocks noChangeAspect="1"/>
          </p:cNvSpPr>
          <p:nvPr/>
        </p:nvSpPr>
        <p:spPr>
          <a:xfrm>
            <a:off x="6553880" y="1788004"/>
            <a:ext cx="731520" cy="731520"/>
          </a:xfrm>
          <a:prstGeom prst="ellipse">
            <a:avLst/>
          </a:prstGeom>
          <a:solidFill>
            <a:srgbClr val="0082A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CPU</a:t>
            </a:r>
          </a:p>
        </p:txBody>
      </p:sp>
      <p:sp>
        <p:nvSpPr>
          <p:cNvPr id="156" name="Oval 155">
            <a:extLst>
              <a:ext uri="{FF2B5EF4-FFF2-40B4-BE49-F238E27FC236}">
                <a16:creationId xmlns:a16="http://schemas.microsoft.com/office/drawing/2014/main" id="{E01E57FC-8A49-15E8-A100-DC6435AA9C8E}"/>
              </a:ext>
            </a:extLst>
          </p:cNvPr>
          <p:cNvSpPr>
            <a:spLocks noChangeAspect="1"/>
          </p:cNvSpPr>
          <p:nvPr/>
        </p:nvSpPr>
        <p:spPr>
          <a:xfrm>
            <a:off x="6553880" y="2713801"/>
            <a:ext cx="731520" cy="731520"/>
          </a:xfrm>
          <a:prstGeom prst="ellipse">
            <a:avLst/>
          </a:prstGeom>
          <a:solidFill>
            <a:srgbClr val="8EC63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GPU</a:t>
            </a:r>
            <a:endParaRPr kumimoji="0" lang="en-US" sz="16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57" name="Oval 156">
            <a:extLst>
              <a:ext uri="{FF2B5EF4-FFF2-40B4-BE49-F238E27FC236}">
                <a16:creationId xmlns:a16="http://schemas.microsoft.com/office/drawing/2014/main" id="{9F0545FD-DF90-C87F-A495-AA25B058CDB1}"/>
              </a:ext>
            </a:extLst>
          </p:cNvPr>
          <p:cNvSpPr>
            <a:spLocks noChangeAspect="1"/>
          </p:cNvSpPr>
          <p:nvPr/>
        </p:nvSpPr>
        <p:spPr>
          <a:xfrm>
            <a:off x="6553880" y="3729559"/>
            <a:ext cx="731520" cy="731520"/>
          </a:xfrm>
          <a:prstGeom prst="ellipse">
            <a:avLst/>
          </a:prstGeom>
          <a:solidFill>
            <a:srgbClr val="D7882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Arial" pitchFamily="34" charset="0"/>
                <a:ea typeface="+mn-ea"/>
                <a:cs typeface="Arial" pitchFamily="34" charset="0"/>
              </a:rPr>
              <a:t>PLC</a:t>
            </a:r>
            <a:endParaRPr kumimoji="0" lang="en-US" sz="16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grpSp>
        <p:nvGrpSpPr>
          <p:cNvPr id="158" name="Group 157">
            <a:extLst>
              <a:ext uri="{FF2B5EF4-FFF2-40B4-BE49-F238E27FC236}">
                <a16:creationId xmlns:a16="http://schemas.microsoft.com/office/drawing/2014/main" id="{153CC2EA-D5FB-7F4C-A516-3DDE1E31334E}"/>
              </a:ext>
            </a:extLst>
          </p:cNvPr>
          <p:cNvGrpSpPr>
            <a:grpSpLocks noChangeAspect="1"/>
          </p:cNvGrpSpPr>
          <p:nvPr/>
        </p:nvGrpSpPr>
        <p:grpSpPr>
          <a:xfrm>
            <a:off x="7405902" y="4683930"/>
            <a:ext cx="2145899" cy="650496"/>
            <a:chOff x="10136981" y="4128117"/>
            <a:chExt cx="1681456" cy="509707"/>
          </a:xfrm>
        </p:grpSpPr>
        <p:pic>
          <p:nvPicPr>
            <p:cNvPr id="177" name="Picture 2" descr="Related image">
              <a:extLst>
                <a:ext uri="{FF2B5EF4-FFF2-40B4-BE49-F238E27FC236}">
                  <a16:creationId xmlns:a16="http://schemas.microsoft.com/office/drawing/2014/main" id="{59B81D9E-A699-B449-56F1-9FD3D83144B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6981" y="4128117"/>
              <a:ext cx="509707" cy="509707"/>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4" descr="Image result for xilinx spartan">
              <a:extLst>
                <a:ext uri="{FF2B5EF4-FFF2-40B4-BE49-F238E27FC236}">
                  <a16:creationId xmlns:a16="http://schemas.microsoft.com/office/drawing/2014/main" id="{B9DED6BB-07CA-41F3-CEBF-B0A1D5C1B6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3927" y="4169463"/>
              <a:ext cx="587635" cy="427015"/>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6" descr="Related image">
              <a:extLst>
                <a:ext uri="{FF2B5EF4-FFF2-40B4-BE49-F238E27FC236}">
                  <a16:creationId xmlns:a16="http://schemas.microsoft.com/office/drawing/2014/main" id="{8B107304-A2B0-BE8B-0649-55198F442BC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rot="20525663">
              <a:off x="11316201" y="4176661"/>
              <a:ext cx="502236" cy="3321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9" name="Group 158">
            <a:extLst>
              <a:ext uri="{FF2B5EF4-FFF2-40B4-BE49-F238E27FC236}">
                <a16:creationId xmlns:a16="http://schemas.microsoft.com/office/drawing/2014/main" id="{78DA2D56-9199-112F-5A43-F102E71C750A}"/>
              </a:ext>
            </a:extLst>
          </p:cNvPr>
          <p:cNvGrpSpPr>
            <a:grpSpLocks noChangeAspect="1"/>
          </p:cNvGrpSpPr>
          <p:nvPr/>
        </p:nvGrpSpPr>
        <p:grpSpPr>
          <a:xfrm>
            <a:off x="7466361" y="1866532"/>
            <a:ext cx="2024981" cy="591771"/>
            <a:chOff x="10259994" y="2338553"/>
            <a:chExt cx="1568944" cy="458500"/>
          </a:xfrm>
        </p:grpSpPr>
        <p:pic>
          <p:nvPicPr>
            <p:cNvPr id="174" name="Picture 2" descr="Image result for xeon">
              <a:extLst>
                <a:ext uri="{FF2B5EF4-FFF2-40B4-BE49-F238E27FC236}">
                  <a16:creationId xmlns:a16="http://schemas.microsoft.com/office/drawing/2014/main" id="{3F5087A7-8F12-BDA7-8A0C-20F296FA26B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59994" y="2378018"/>
              <a:ext cx="284677" cy="379569"/>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8" descr="Image result for arm cortex a">
              <a:extLst>
                <a:ext uri="{FF2B5EF4-FFF2-40B4-BE49-F238E27FC236}">
                  <a16:creationId xmlns:a16="http://schemas.microsoft.com/office/drawing/2014/main" id="{F3E404F9-4790-CF21-DEC6-514F681CAC5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712257" y="2418075"/>
              <a:ext cx="531981" cy="299452"/>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2" descr="Related image">
              <a:extLst>
                <a:ext uri="{FF2B5EF4-FFF2-40B4-BE49-F238E27FC236}">
                  <a16:creationId xmlns:a16="http://schemas.microsoft.com/office/drawing/2014/main" id="{D6813916-4FB2-4440-9E56-D5AD431F7D3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326702" y="2338553"/>
              <a:ext cx="502236" cy="4585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0" name="Group 159">
            <a:extLst>
              <a:ext uri="{FF2B5EF4-FFF2-40B4-BE49-F238E27FC236}">
                <a16:creationId xmlns:a16="http://schemas.microsoft.com/office/drawing/2014/main" id="{EEB62660-42E0-A599-13B0-1D1134DD5945}"/>
              </a:ext>
            </a:extLst>
          </p:cNvPr>
          <p:cNvGrpSpPr>
            <a:grpSpLocks noChangeAspect="1"/>
          </p:cNvGrpSpPr>
          <p:nvPr/>
        </p:nvGrpSpPr>
        <p:grpSpPr>
          <a:xfrm>
            <a:off x="7443331" y="2799353"/>
            <a:ext cx="2071041" cy="497826"/>
            <a:chOff x="10133232" y="3008835"/>
            <a:chExt cx="1579075" cy="379569"/>
          </a:xfrm>
        </p:grpSpPr>
        <p:pic>
          <p:nvPicPr>
            <p:cNvPr id="171" name="Picture 170">
              <a:extLst>
                <a:ext uri="{FF2B5EF4-FFF2-40B4-BE49-F238E27FC236}">
                  <a16:creationId xmlns:a16="http://schemas.microsoft.com/office/drawing/2014/main" id="{29C6E7AE-2239-A4A9-392C-E07F4BC77F3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133232" y="3008835"/>
              <a:ext cx="509708" cy="379569"/>
            </a:xfrm>
            <a:prstGeom prst="rect">
              <a:avLst/>
            </a:prstGeom>
          </p:spPr>
        </p:pic>
        <p:pic>
          <p:nvPicPr>
            <p:cNvPr id="172" name="Picture 171">
              <a:extLst>
                <a:ext uri="{FF2B5EF4-FFF2-40B4-BE49-F238E27FC236}">
                  <a16:creationId xmlns:a16="http://schemas.microsoft.com/office/drawing/2014/main" id="{722D6949-9C4F-4730-9DF3-6FCAA22AB7CE}"/>
                </a:ext>
              </a:extLst>
            </p:cNvPr>
            <p:cNvPicPr>
              <a:picLocks noChangeAspect="1"/>
            </p:cNvPicPr>
            <p:nvPr/>
          </p:nvPicPr>
          <p:blipFill>
            <a:blip r:embed="rId10"/>
            <a:stretch>
              <a:fillRect/>
            </a:stretch>
          </p:blipFill>
          <p:spPr>
            <a:xfrm>
              <a:off x="10739340" y="3008835"/>
              <a:ext cx="449317" cy="379569"/>
            </a:xfrm>
            <a:prstGeom prst="rect">
              <a:avLst/>
            </a:prstGeom>
          </p:spPr>
        </p:pic>
        <p:pic>
          <p:nvPicPr>
            <p:cNvPr id="173" name="Picture 2" descr="Image result for intel integrated graphics">
              <a:extLst>
                <a:ext uri="{FF2B5EF4-FFF2-40B4-BE49-F238E27FC236}">
                  <a16:creationId xmlns:a16="http://schemas.microsoft.com/office/drawing/2014/main" id="{C26627AA-F145-0F89-7D40-D0CAE0273FA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414839" y="3008835"/>
              <a:ext cx="297468" cy="37956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1" name="Group 160">
            <a:extLst>
              <a:ext uri="{FF2B5EF4-FFF2-40B4-BE49-F238E27FC236}">
                <a16:creationId xmlns:a16="http://schemas.microsoft.com/office/drawing/2014/main" id="{8D64578E-B4B8-08E4-5EF6-FD6F600A69D5}"/>
              </a:ext>
            </a:extLst>
          </p:cNvPr>
          <p:cNvGrpSpPr>
            <a:grpSpLocks noChangeAspect="1"/>
          </p:cNvGrpSpPr>
          <p:nvPr/>
        </p:nvGrpSpPr>
        <p:grpSpPr>
          <a:xfrm>
            <a:off x="7456771" y="3845461"/>
            <a:ext cx="2044161" cy="446506"/>
            <a:chOff x="10221210" y="3605914"/>
            <a:chExt cx="1555649" cy="339801"/>
          </a:xfrm>
        </p:grpSpPr>
        <p:pic>
          <p:nvPicPr>
            <p:cNvPr id="168" name="Picture 2">
              <a:extLst>
                <a:ext uri="{FF2B5EF4-FFF2-40B4-BE49-F238E27FC236}">
                  <a16:creationId xmlns:a16="http://schemas.microsoft.com/office/drawing/2014/main" id="{CE717F02-4912-EE02-A409-D6AE80961D9D}"/>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10221210" y="3605914"/>
              <a:ext cx="340273" cy="339801"/>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a:extLst>
                <a:ext uri="{FF2B5EF4-FFF2-40B4-BE49-F238E27FC236}">
                  <a16:creationId xmlns:a16="http://schemas.microsoft.com/office/drawing/2014/main" id="{B300CBBD-02B0-8BCB-6FEB-A95232F945E1}"/>
                </a:ext>
              </a:extLst>
            </p:cNvPr>
            <p:cNvPicPr>
              <a:picLocks noChangeAspect="1" noChangeArrowheads="1"/>
            </p:cNvPicPr>
            <p:nvPr/>
          </p:nvPicPr>
          <p:blipFill rotWithShape="1">
            <a:blip r:embed="rId13" cstate="print">
              <a:duotone>
                <a:prstClr val="black"/>
                <a:schemeClr val="accent5">
                  <a:tint val="45000"/>
                  <a:satMod val="400000"/>
                </a:schemeClr>
              </a:duotone>
              <a:extLst>
                <a:ext uri="{28A0092B-C50C-407E-A947-70E740481C1C}">
                  <a14:useLocalDpi xmlns:a14="http://schemas.microsoft.com/office/drawing/2010/main" val="0"/>
                </a:ext>
              </a:extLst>
            </a:blip>
            <a:srcRect/>
            <a:stretch/>
          </p:blipFill>
          <p:spPr bwMode="auto">
            <a:xfrm>
              <a:off x="10711733" y="3636435"/>
              <a:ext cx="511052" cy="278759"/>
            </a:xfrm>
            <a:prstGeom prst="rect">
              <a:avLst/>
            </a:prstGeom>
            <a:extLst>
              <a:ext uri="{909E8E84-426E-40DD-AFC4-6F175D3DCCD1}">
                <a14:hiddenFill xmlns:a14="http://schemas.microsoft.com/office/drawing/2010/main">
                  <a:solidFill>
                    <a:srgbClr val="FFFFFF"/>
                  </a:solidFill>
                </a14:hiddenFill>
              </a:ext>
            </a:extLst>
          </p:spPr>
        </p:pic>
        <p:pic>
          <p:nvPicPr>
            <p:cNvPr id="170" name="Picture 169" descr="A close up of a device&#10;&#10;Description automatically generated">
              <a:extLst>
                <a:ext uri="{FF2B5EF4-FFF2-40B4-BE49-F238E27FC236}">
                  <a16:creationId xmlns:a16="http://schemas.microsoft.com/office/drawing/2014/main" id="{7676E1BA-406C-C8DE-4E19-A0E0E433D8D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56806" y="3609753"/>
              <a:ext cx="420053" cy="332122"/>
            </a:xfrm>
            <a:prstGeom prst="rect">
              <a:avLst/>
            </a:prstGeom>
          </p:spPr>
        </p:pic>
      </p:grpSp>
      <p:pic>
        <p:nvPicPr>
          <p:cNvPr id="3" name="Graphic 2">
            <a:extLst>
              <a:ext uri="{FF2B5EF4-FFF2-40B4-BE49-F238E27FC236}">
                <a16:creationId xmlns:a16="http://schemas.microsoft.com/office/drawing/2014/main" id="{62CD5150-7EDD-A782-088A-7A953C04CC6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594005" y="3332748"/>
            <a:ext cx="2445367" cy="419206"/>
          </a:xfrm>
          <a:prstGeom prst="rect">
            <a:avLst/>
          </a:prstGeom>
        </p:spPr>
      </p:pic>
      <p:sp>
        <p:nvSpPr>
          <p:cNvPr id="6" name="Title 1">
            <a:extLst>
              <a:ext uri="{FF2B5EF4-FFF2-40B4-BE49-F238E27FC236}">
                <a16:creationId xmlns:a16="http://schemas.microsoft.com/office/drawing/2014/main" id="{4E675180-346E-3146-B22E-FFAF72077A61}"/>
              </a:ext>
            </a:extLst>
          </p:cNvPr>
          <p:cNvSpPr>
            <a:spLocks noGrp="1"/>
          </p:cNvSpPr>
          <p:nvPr>
            <p:ph type="title"/>
          </p:nvPr>
        </p:nvSpPr>
        <p:spPr>
          <a:xfrm>
            <a:off x="335360" y="344178"/>
            <a:ext cx="10769600" cy="990600"/>
          </a:xfrm>
        </p:spPr>
        <p:txBody>
          <a:bodyPr/>
          <a:lstStyle/>
          <a:p>
            <a:r>
              <a:rPr lang="en-US" dirty="0"/>
              <a:t>Automate </a:t>
            </a:r>
            <a:r>
              <a:rPr lang="en-US" b="1" dirty="0"/>
              <a:t>code generation </a:t>
            </a:r>
            <a:r>
              <a:rPr lang="en-US" dirty="0"/>
              <a:t>for prototyping and production</a:t>
            </a:r>
            <a:br>
              <a:rPr lang="en-US" b="1" dirty="0">
                <a:solidFill>
                  <a:srgbClr val="125687"/>
                </a:solidFill>
                <a:latin typeface="Arial Narrow" panose="020B0606020202030204" pitchFamily="34" charset="0"/>
              </a:rPr>
            </a:br>
            <a:r>
              <a:rPr lang="en-US" sz="1800" b="1" dirty="0">
                <a:solidFill>
                  <a:schemeClr val="tx1"/>
                </a:solidFill>
              </a:rPr>
              <a:t>Reliable</a:t>
            </a:r>
            <a:r>
              <a:rPr lang="en-US" sz="1800" dirty="0">
                <a:solidFill>
                  <a:schemeClr val="tx1"/>
                </a:solidFill>
              </a:rPr>
              <a:t> and </a:t>
            </a:r>
            <a:r>
              <a:rPr lang="en-US" sz="1800" b="1" dirty="0">
                <a:solidFill>
                  <a:schemeClr val="tx1"/>
                </a:solidFill>
              </a:rPr>
              <a:t>high performance</a:t>
            </a:r>
            <a:r>
              <a:rPr lang="en-US" sz="1800" dirty="0">
                <a:solidFill>
                  <a:schemeClr val="tx1"/>
                </a:solidFill>
              </a:rPr>
              <a:t>, with </a:t>
            </a:r>
            <a:r>
              <a:rPr lang="en-US" sz="1800" b="1" dirty="0">
                <a:solidFill>
                  <a:schemeClr val="tx1"/>
                </a:solidFill>
              </a:rPr>
              <a:t>flexible</a:t>
            </a:r>
            <a:r>
              <a:rPr lang="en-US" sz="1800" dirty="0">
                <a:solidFill>
                  <a:schemeClr val="tx1"/>
                </a:solidFill>
              </a:rPr>
              <a:t> choice of targets</a:t>
            </a:r>
          </a:p>
        </p:txBody>
      </p:sp>
      <p:pic>
        <p:nvPicPr>
          <p:cNvPr id="12" name="Picture 11" descr="Icon&#10;&#10;Description automatically generated">
            <a:extLst>
              <a:ext uri="{FF2B5EF4-FFF2-40B4-BE49-F238E27FC236}">
                <a16:creationId xmlns:a16="http://schemas.microsoft.com/office/drawing/2014/main" id="{02D1FA17-32AC-31E3-A649-03AD1D9C50D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68989" y="2709017"/>
            <a:ext cx="584922" cy="494300"/>
          </a:xfrm>
          <a:prstGeom prst="rect">
            <a:avLst/>
          </a:prstGeom>
        </p:spPr>
      </p:pic>
    </p:spTree>
    <p:extLst>
      <p:ext uri="{BB962C8B-B14F-4D97-AF65-F5344CB8AC3E}">
        <p14:creationId xmlns:p14="http://schemas.microsoft.com/office/powerpoint/2010/main" val="3171118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500"/>
                                        <p:tgtEl>
                                          <p:spTgt spid="1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4"/>
                                        </p:tgtEl>
                                        <p:attrNameLst>
                                          <p:attrName>style.visibility</p:attrName>
                                        </p:attrNameLst>
                                      </p:cBhvr>
                                      <p:to>
                                        <p:strVal val="visible"/>
                                      </p:to>
                                    </p:set>
                                    <p:animEffect transition="in" filter="fade">
                                      <p:cBhvr>
                                        <p:cTn id="15" dur="500"/>
                                        <p:tgtEl>
                                          <p:spTgt spid="1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500"/>
                                        <p:tgtEl>
                                          <p:spTgt spid="155"/>
                                        </p:tgtEl>
                                      </p:cBhvr>
                                    </p:animEffect>
                                  </p:childTnLst>
                                </p:cTn>
                              </p:par>
                              <p:par>
                                <p:cTn id="19" presetID="10" presetClass="entr" presetSubtype="0" fill="hold" nodeType="with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fade">
                                      <p:cBhvr>
                                        <p:cTn id="21" dur="500"/>
                                        <p:tgtEl>
                                          <p:spTgt spid="15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7"/>
                                        </p:tgtEl>
                                        <p:attrNameLst>
                                          <p:attrName>style.visibility</p:attrName>
                                        </p:attrNameLst>
                                      </p:cBhvr>
                                      <p:to>
                                        <p:strVal val="visible"/>
                                      </p:to>
                                    </p:set>
                                    <p:animEffect transition="in" filter="fade">
                                      <p:cBhvr>
                                        <p:cTn id="26" dur="500"/>
                                        <p:tgtEl>
                                          <p:spTgt spid="14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6"/>
                                        </p:tgtEl>
                                        <p:attrNameLst>
                                          <p:attrName>style.visibility</p:attrName>
                                        </p:attrNameLst>
                                      </p:cBhvr>
                                      <p:to>
                                        <p:strVal val="visible"/>
                                      </p:to>
                                    </p:set>
                                    <p:animEffect transition="in" filter="fade">
                                      <p:cBhvr>
                                        <p:cTn id="29" dur="500"/>
                                        <p:tgtEl>
                                          <p:spTgt spid="156"/>
                                        </p:tgtEl>
                                      </p:cBhvr>
                                    </p:animEffect>
                                  </p:childTnLst>
                                </p:cTn>
                              </p:par>
                              <p:par>
                                <p:cTn id="30" presetID="10" presetClass="entr" presetSubtype="0" fill="hold" nodeType="withEffect">
                                  <p:stCondLst>
                                    <p:cond delay="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500"/>
                                        <p:tgtEl>
                                          <p:spTgt spid="16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6"/>
                                        </p:tgtEl>
                                        <p:attrNameLst>
                                          <p:attrName>style.visibility</p:attrName>
                                        </p:attrNameLst>
                                      </p:cBhvr>
                                      <p:to>
                                        <p:strVal val="visible"/>
                                      </p:to>
                                    </p:set>
                                    <p:animEffect transition="in" filter="fade">
                                      <p:cBhvr>
                                        <p:cTn id="37" dur="500"/>
                                        <p:tgtEl>
                                          <p:spTgt spid="1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7"/>
                                        </p:tgtEl>
                                        <p:attrNameLst>
                                          <p:attrName>style.visibility</p:attrName>
                                        </p:attrNameLst>
                                      </p:cBhvr>
                                      <p:to>
                                        <p:strVal val="visible"/>
                                      </p:to>
                                    </p:set>
                                    <p:animEffect transition="in" filter="fade">
                                      <p:cBhvr>
                                        <p:cTn id="40" dur="500"/>
                                        <p:tgtEl>
                                          <p:spTgt spid="157"/>
                                        </p:tgtEl>
                                      </p:cBhvr>
                                    </p:animEffect>
                                  </p:childTnLst>
                                </p:cTn>
                              </p:par>
                              <p:par>
                                <p:cTn id="41" presetID="10" presetClass="entr" presetSubtype="0" fill="hold" nodeType="withEffect">
                                  <p:stCondLst>
                                    <p:cond delay="0"/>
                                  </p:stCondLst>
                                  <p:childTnLst>
                                    <p:set>
                                      <p:cBhvr>
                                        <p:cTn id="42" dur="1" fill="hold">
                                          <p:stCondLst>
                                            <p:cond delay="0"/>
                                          </p:stCondLst>
                                        </p:cTn>
                                        <p:tgtEl>
                                          <p:spTgt spid="161"/>
                                        </p:tgtEl>
                                        <p:attrNameLst>
                                          <p:attrName>style.visibility</p:attrName>
                                        </p:attrNameLst>
                                      </p:cBhvr>
                                      <p:to>
                                        <p:strVal val="visible"/>
                                      </p:to>
                                    </p:set>
                                    <p:animEffect transition="in" filter="fade">
                                      <p:cBhvr>
                                        <p:cTn id="43" dur="500"/>
                                        <p:tgtEl>
                                          <p:spTgt spid="16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45"/>
                                        </p:tgtEl>
                                        <p:attrNameLst>
                                          <p:attrName>style.visibility</p:attrName>
                                        </p:attrNameLst>
                                      </p:cBhvr>
                                      <p:to>
                                        <p:strVal val="visible"/>
                                      </p:to>
                                    </p:set>
                                    <p:animEffect transition="in" filter="fade">
                                      <p:cBhvr>
                                        <p:cTn id="48" dur="500"/>
                                        <p:tgtEl>
                                          <p:spTgt spid="14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54"/>
                                        </p:tgtEl>
                                        <p:attrNameLst>
                                          <p:attrName>style.visibility</p:attrName>
                                        </p:attrNameLst>
                                      </p:cBhvr>
                                      <p:to>
                                        <p:strVal val="visible"/>
                                      </p:to>
                                    </p:set>
                                    <p:animEffect transition="in" filter="fade">
                                      <p:cBhvr>
                                        <p:cTn id="51" dur="500"/>
                                        <p:tgtEl>
                                          <p:spTgt spid="154"/>
                                        </p:tgtEl>
                                      </p:cBhvr>
                                    </p:animEffect>
                                  </p:childTnLst>
                                </p:cTn>
                              </p:par>
                              <p:par>
                                <p:cTn id="52" presetID="10" presetClass="entr" presetSubtype="0" fill="hold" nodeType="withEffect">
                                  <p:stCondLst>
                                    <p:cond delay="0"/>
                                  </p:stCondLst>
                                  <p:childTnLst>
                                    <p:set>
                                      <p:cBhvr>
                                        <p:cTn id="53" dur="1" fill="hold">
                                          <p:stCondLst>
                                            <p:cond delay="0"/>
                                          </p:stCondLst>
                                        </p:cTn>
                                        <p:tgtEl>
                                          <p:spTgt spid="158"/>
                                        </p:tgtEl>
                                        <p:attrNameLst>
                                          <p:attrName>style.visibility</p:attrName>
                                        </p:attrNameLst>
                                      </p:cBhvr>
                                      <p:to>
                                        <p:strVal val="visible"/>
                                      </p:to>
                                    </p:set>
                                    <p:animEffect transition="in" filter="fade">
                                      <p:cBhvr>
                                        <p:cTn id="54"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5" grpId="0" animBg="1"/>
      <p:bldP spid="146" grpId="0" animBg="1"/>
      <p:bldP spid="147" grpId="0" animBg="1"/>
      <p:bldP spid="148" grpId="0" animBg="1"/>
      <p:bldP spid="153" grpId="0" animBg="1"/>
      <p:bldP spid="154" grpId="0" animBg="1"/>
      <p:bldP spid="155" grpId="0" animBg="1"/>
      <p:bldP spid="156" grpId="0" animBg="1"/>
      <p:bldP spid="15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19">
            <a:extLst>
              <a:ext uri="{FF2B5EF4-FFF2-40B4-BE49-F238E27FC236}">
                <a16:creationId xmlns:a16="http://schemas.microsoft.com/office/drawing/2014/main" id="{E6097626-4837-C212-DF0C-71C6DC193C54}"/>
              </a:ext>
            </a:extLst>
          </p:cNvPr>
          <p:cNvSpPr>
            <a:spLocks noChangeArrowheads="1"/>
          </p:cNvSpPr>
          <p:nvPr/>
        </p:nvSpPr>
        <p:spPr bwMode="auto">
          <a:xfrm>
            <a:off x="1304467" y="3005843"/>
            <a:ext cx="1749356" cy="916096"/>
          </a:xfrm>
          <a:prstGeom prst="round2SameRect">
            <a:avLst/>
          </a:prstGeom>
          <a:solidFill>
            <a:srgbClr val="D6D2CB"/>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Requirements</a:t>
            </a:r>
          </a:p>
        </p:txBody>
      </p:sp>
      <p:sp>
        <p:nvSpPr>
          <p:cNvPr id="11" name="AutoShape 19">
            <a:extLst>
              <a:ext uri="{FF2B5EF4-FFF2-40B4-BE49-F238E27FC236}">
                <a16:creationId xmlns:a16="http://schemas.microsoft.com/office/drawing/2014/main" id="{88F37120-2D48-4FD3-9663-4743A093403E}"/>
              </a:ext>
            </a:extLst>
          </p:cNvPr>
          <p:cNvSpPr>
            <a:spLocks noChangeArrowheads="1"/>
          </p:cNvSpPr>
          <p:nvPr/>
        </p:nvSpPr>
        <p:spPr bwMode="auto">
          <a:xfrm>
            <a:off x="3238193" y="3005843"/>
            <a:ext cx="1747739" cy="916096"/>
          </a:xfrm>
          <a:prstGeom prst="round2SameRect">
            <a:avLst/>
          </a:prstGeom>
          <a:solidFill>
            <a:srgbClr val="D6D2CB"/>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Functionality and Architecture</a:t>
            </a:r>
          </a:p>
        </p:txBody>
      </p:sp>
      <p:sp>
        <p:nvSpPr>
          <p:cNvPr id="12" name="AutoShape 19">
            <a:extLst>
              <a:ext uri="{FF2B5EF4-FFF2-40B4-BE49-F238E27FC236}">
                <a16:creationId xmlns:a16="http://schemas.microsoft.com/office/drawing/2014/main" id="{990E7F6B-E91E-2D84-4A66-525203ED9635}"/>
              </a:ext>
            </a:extLst>
          </p:cNvPr>
          <p:cNvSpPr>
            <a:spLocks noChangeArrowheads="1"/>
          </p:cNvSpPr>
          <p:nvPr/>
        </p:nvSpPr>
        <p:spPr bwMode="auto">
          <a:xfrm>
            <a:off x="5170302" y="3005843"/>
            <a:ext cx="1740915" cy="916096"/>
          </a:xfrm>
          <a:prstGeom prst="round2SameRect">
            <a:avLst/>
          </a:prstGeom>
          <a:solidFill>
            <a:srgbClr val="D6D2CB"/>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Design</a:t>
            </a:r>
          </a:p>
        </p:txBody>
      </p:sp>
      <p:sp>
        <p:nvSpPr>
          <p:cNvPr id="13" name="AutoShape 19">
            <a:extLst>
              <a:ext uri="{FF2B5EF4-FFF2-40B4-BE49-F238E27FC236}">
                <a16:creationId xmlns:a16="http://schemas.microsoft.com/office/drawing/2014/main" id="{9958E264-B9DF-18A6-0671-54C7F6644874}"/>
              </a:ext>
            </a:extLst>
          </p:cNvPr>
          <p:cNvSpPr>
            <a:spLocks noChangeArrowheads="1"/>
          </p:cNvSpPr>
          <p:nvPr/>
        </p:nvSpPr>
        <p:spPr bwMode="auto">
          <a:xfrm>
            <a:off x="7095587" y="3005843"/>
            <a:ext cx="1747739" cy="916096"/>
          </a:xfrm>
          <a:prstGeom prst="round2SameRect">
            <a:avLst/>
          </a:prstGeom>
          <a:solidFill>
            <a:srgbClr val="D6D2CB"/>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Implementation</a:t>
            </a:r>
          </a:p>
        </p:txBody>
      </p:sp>
      <p:sp>
        <p:nvSpPr>
          <p:cNvPr id="14" name="AutoShape 19">
            <a:extLst>
              <a:ext uri="{FF2B5EF4-FFF2-40B4-BE49-F238E27FC236}">
                <a16:creationId xmlns:a16="http://schemas.microsoft.com/office/drawing/2014/main" id="{FB58F63B-69FC-5F4A-0403-2F4BA4ECF036}"/>
              </a:ext>
            </a:extLst>
          </p:cNvPr>
          <p:cNvSpPr>
            <a:spLocks noChangeArrowheads="1"/>
          </p:cNvSpPr>
          <p:nvPr/>
        </p:nvSpPr>
        <p:spPr bwMode="auto">
          <a:xfrm>
            <a:off x="9027697" y="3005843"/>
            <a:ext cx="1747739" cy="916096"/>
          </a:xfrm>
          <a:prstGeom prst="round2SameRect">
            <a:avLst/>
          </a:prstGeom>
          <a:solidFill>
            <a:srgbClr val="D6D2CB"/>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System Integration </a:t>
            </a:r>
            <a:b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br>
            <a:r>
              <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rPr>
              <a:t>and Test</a:t>
            </a:r>
          </a:p>
        </p:txBody>
      </p:sp>
      <p:sp>
        <p:nvSpPr>
          <p:cNvPr id="9" name="Arrow: Right 8">
            <a:extLst>
              <a:ext uri="{FF2B5EF4-FFF2-40B4-BE49-F238E27FC236}">
                <a16:creationId xmlns:a16="http://schemas.microsoft.com/office/drawing/2014/main" id="{E5388220-2C10-34CF-564A-0857A1B6BDA7}"/>
              </a:ext>
            </a:extLst>
          </p:cNvPr>
          <p:cNvSpPr/>
          <p:nvPr/>
        </p:nvSpPr>
        <p:spPr>
          <a:xfrm rot="10800000">
            <a:off x="1304467" y="2179899"/>
            <a:ext cx="9470226" cy="703851"/>
          </a:xfrm>
          <a:prstGeom prst="rightArrow">
            <a:avLst>
              <a:gd name="adj1" fmla="val 66182"/>
              <a:gd name="adj2" fmla="val 83140"/>
            </a:avLst>
          </a:prstGeom>
          <a:solidFill>
            <a:schemeClr val="accent4">
              <a:lumMod val="20000"/>
              <a:lumOff val="80000"/>
            </a:schemeClr>
          </a:solidFill>
          <a:ln w="19050" cap="flat" cmpd="sng" algn="ctr">
            <a:solidFill>
              <a:schemeClr val="tx1"/>
            </a:solidFill>
            <a:prstDash val="solid"/>
            <a:round/>
            <a:headEnd type="none" w="med" len="med"/>
            <a:tailEnd type="none" w="med" len="med"/>
          </a:ln>
          <a:effectLst>
            <a:innerShdw>
              <a:prstClr val="black"/>
            </a:innerShdw>
          </a:effectLst>
        </p:spPr>
        <p:txBody>
          <a:bodyPr vert="horz" wrap="square" lIns="91440" tIns="18288" rIns="91440" bIns="45720"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47" name="TextBox 46">
            <a:extLst>
              <a:ext uri="{FF2B5EF4-FFF2-40B4-BE49-F238E27FC236}">
                <a16:creationId xmlns:a16="http://schemas.microsoft.com/office/drawing/2014/main" id="{714E3ADB-33AA-EDBF-C741-3AA81159D173}"/>
              </a:ext>
            </a:extLst>
          </p:cNvPr>
          <p:cNvSpPr txBox="1"/>
          <p:nvPr/>
        </p:nvSpPr>
        <p:spPr>
          <a:xfrm>
            <a:off x="1304467" y="2328486"/>
            <a:ext cx="9470226"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Arial" pitchFamily="34" charset="0"/>
                <a:ea typeface="+mn-ea"/>
                <a:cs typeface="Arial" pitchFamily="34" charset="0"/>
              </a:rPr>
              <a:t>Continuous Testing, Verification, and Validation</a:t>
            </a:r>
          </a:p>
        </p:txBody>
      </p:sp>
      <p:sp>
        <p:nvSpPr>
          <p:cNvPr id="62" name="Title 1">
            <a:extLst>
              <a:ext uri="{FF2B5EF4-FFF2-40B4-BE49-F238E27FC236}">
                <a16:creationId xmlns:a16="http://schemas.microsoft.com/office/drawing/2014/main" id="{850CADDC-D006-04C2-D7DE-374F52EE8F30}"/>
              </a:ext>
            </a:extLst>
          </p:cNvPr>
          <p:cNvSpPr txBox="1">
            <a:spLocks/>
          </p:cNvSpPr>
          <p:nvPr/>
        </p:nvSpPr>
        <p:spPr>
          <a:xfrm>
            <a:off x="191344" y="300338"/>
            <a:ext cx="11266910" cy="744089"/>
          </a:xfrm>
          <a:prstGeom prst="rect">
            <a:avLst/>
          </a:prstGeom>
        </p:spPr>
        <p:txBody>
          <a:bodyPr/>
          <a:lstStyle>
            <a:lvl1pPr algn="l" defTabSz="916680" rtl="0" eaLnBrk="1" latinLnBrk="0" hangingPunct="1">
              <a:spcBef>
                <a:spcPct val="0"/>
              </a:spcBef>
              <a:buNone/>
              <a:defRPr sz="2400" b="0" kern="1200">
                <a:solidFill>
                  <a:schemeClr val="tx2"/>
                </a:solidFill>
                <a:latin typeface="Arial" pitchFamily="34" charset="0"/>
                <a:ea typeface="+mj-ea"/>
                <a:cs typeface="Arial" pitchFamily="34" charset="0"/>
              </a:defRPr>
            </a:lvl1pPr>
          </a:lstStyle>
          <a:p>
            <a:r>
              <a:rPr lang="en-US" b="1" dirty="0"/>
              <a:t>Test </a:t>
            </a:r>
            <a:r>
              <a:rPr lang="en-US" dirty="0"/>
              <a:t>and </a:t>
            </a:r>
            <a:r>
              <a:rPr lang="en-US" b="1" dirty="0"/>
              <a:t>verify continuously</a:t>
            </a:r>
          </a:p>
          <a:p>
            <a:r>
              <a:rPr lang="en-US" sz="1800" dirty="0">
                <a:solidFill>
                  <a:schemeClr val="tx1"/>
                </a:solidFill>
              </a:rPr>
              <a:t>Identify and fix issues </a:t>
            </a:r>
            <a:r>
              <a:rPr lang="en-US" sz="1800" b="1" dirty="0">
                <a:solidFill>
                  <a:schemeClr val="tx1"/>
                </a:solidFill>
              </a:rPr>
              <a:t>early </a:t>
            </a:r>
            <a:r>
              <a:rPr lang="en-US" sz="1800" dirty="0">
                <a:solidFill>
                  <a:schemeClr val="tx1"/>
                </a:solidFill>
              </a:rPr>
              <a:t>in the process</a:t>
            </a:r>
            <a:endParaRPr lang="en-US" sz="1800" b="1" dirty="0">
              <a:solidFill>
                <a:schemeClr val="tx1"/>
              </a:solidFill>
            </a:endParaRPr>
          </a:p>
        </p:txBody>
      </p:sp>
      <p:sp>
        <p:nvSpPr>
          <p:cNvPr id="63" name="Rectangle: Rounded Corners 62">
            <a:extLst>
              <a:ext uri="{FF2B5EF4-FFF2-40B4-BE49-F238E27FC236}">
                <a16:creationId xmlns:a16="http://schemas.microsoft.com/office/drawing/2014/main" id="{348B5740-E380-0CC4-D2F5-140554F954AE}"/>
              </a:ext>
            </a:extLst>
          </p:cNvPr>
          <p:cNvSpPr/>
          <p:nvPr/>
        </p:nvSpPr>
        <p:spPr>
          <a:xfrm>
            <a:off x="1304467" y="4044031"/>
            <a:ext cx="1749356" cy="685800"/>
          </a:xfrm>
          <a:prstGeom prst="roundRect">
            <a:avLst/>
          </a:prstGeom>
          <a:solidFill>
            <a:srgbClr val="2C7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itchFamily="34" charset="0"/>
                <a:cs typeface="Arial" pitchFamily="34" charset="0"/>
              </a:rPr>
              <a:t>Requirements Verification</a:t>
            </a:r>
          </a:p>
        </p:txBody>
      </p:sp>
      <p:sp>
        <p:nvSpPr>
          <p:cNvPr id="64" name="Rectangle: Rounded Corners 63">
            <a:extLst>
              <a:ext uri="{FF2B5EF4-FFF2-40B4-BE49-F238E27FC236}">
                <a16:creationId xmlns:a16="http://schemas.microsoft.com/office/drawing/2014/main" id="{8AB28544-7EB5-D79E-B761-1E9D6AAA1869}"/>
              </a:ext>
            </a:extLst>
          </p:cNvPr>
          <p:cNvSpPr/>
          <p:nvPr/>
        </p:nvSpPr>
        <p:spPr>
          <a:xfrm>
            <a:off x="1304467" y="4851923"/>
            <a:ext cx="5606750" cy="497779"/>
          </a:xfrm>
          <a:prstGeom prst="roundRect">
            <a:avLst/>
          </a:prstGeom>
          <a:solidFill>
            <a:srgbClr val="2C7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itchFamily="34" charset="0"/>
                <a:cs typeface="Arial" pitchFamily="34" charset="0"/>
              </a:rPr>
              <a:t>Early Design Verification</a:t>
            </a:r>
          </a:p>
        </p:txBody>
      </p:sp>
      <p:sp>
        <p:nvSpPr>
          <p:cNvPr id="65" name="Rectangle: Rounded Corners 64">
            <a:extLst>
              <a:ext uri="{FF2B5EF4-FFF2-40B4-BE49-F238E27FC236}">
                <a16:creationId xmlns:a16="http://schemas.microsoft.com/office/drawing/2014/main" id="{109D3B5A-4A05-A382-9813-9822073416E6}"/>
              </a:ext>
            </a:extLst>
          </p:cNvPr>
          <p:cNvSpPr/>
          <p:nvPr/>
        </p:nvSpPr>
        <p:spPr>
          <a:xfrm>
            <a:off x="9028068" y="4851923"/>
            <a:ext cx="1746996" cy="497779"/>
          </a:xfrm>
          <a:prstGeom prst="roundRect">
            <a:avLst/>
          </a:prstGeom>
          <a:solidFill>
            <a:srgbClr val="2C7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Physical System Testing</a:t>
            </a:r>
          </a:p>
        </p:txBody>
      </p:sp>
      <p:sp>
        <p:nvSpPr>
          <p:cNvPr id="66" name="Rectangle: Rounded Corners 65">
            <a:extLst>
              <a:ext uri="{FF2B5EF4-FFF2-40B4-BE49-F238E27FC236}">
                <a16:creationId xmlns:a16="http://schemas.microsoft.com/office/drawing/2014/main" id="{A68860D5-EC46-993B-163D-BC5B8048951A}"/>
              </a:ext>
            </a:extLst>
          </p:cNvPr>
          <p:cNvSpPr/>
          <p:nvPr/>
        </p:nvSpPr>
        <p:spPr>
          <a:xfrm>
            <a:off x="5166081" y="4044031"/>
            <a:ext cx="5606750" cy="686275"/>
          </a:xfrm>
          <a:prstGeom prst="roundRect">
            <a:avLst/>
          </a:prstGeom>
          <a:solidFill>
            <a:srgbClr val="2C7F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latin typeface="Arial" pitchFamily="34" charset="0"/>
                <a:cs typeface="Arial" pitchFamily="34" charset="0"/>
              </a:rPr>
              <a:t>Virtual Integration Testing (SIL/PIL/HIL)</a:t>
            </a:r>
          </a:p>
        </p:txBody>
      </p:sp>
      <p:sp>
        <p:nvSpPr>
          <p:cNvPr id="74" name="TextBox 73">
            <a:extLst>
              <a:ext uri="{FF2B5EF4-FFF2-40B4-BE49-F238E27FC236}">
                <a16:creationId xmlns:a16="http://schemas.microsoft.com/office/drawing/2014/main" id="{9EDD2DA1-4CDC-B7D7-51FD-9059C1892AAC}"/>
              </a:ext>
            </a:extLst>
          </p:cNvPr>
          <p:cNvSpPr txBox="1"/>
          <p:nvPr/>
        </p:nvSpPr>
        <p:spPr>
          <a:xfrm>
            <a:off x="3859821" y="1388656"/>
            <a:ext cx="4724370" cy="646331"/>
          </a:xfrm>
          <a:prstGeom prst="rect">
            <a:avLst/>
          </a:prstGeom>
        </p:spPr>
        <p:txBody>
          <a:bodyPr vert="horz" wrap="none" lIns="91440" tIns="45720" rIns="91440" bIns="45720" rtlCol="0">
            <a:spAutoFit/>
          </a:bodyPr>
          <a:lstStyle/>
          <a:p>
            <a:pPr algn="ctr" defTabSz="1490507">
              <a:spcBef>
                <a:spcPct val="20000"/>
              </a:spcBef>
              <a:buClr>
                <a:schemeClr val="bg1"/>
              </a:buClr>
              <a:buSzPct val="75000"/>
            </a:pPr>
            <a:r>
              <a:rPr lang="en-US" sz="3600" b="1">
                <a:latin typeface="Arial" pitchFamily="34" charset="0"/>
                <a:cs typeface="Arial" pitchFamily="34" charset="0"/>
              </a:rPr>
              <a:t>Model-Based Design</a:t>
            </a:r>
          </a:p>
        </p:txBody>
      </p:sp>
    </p:spTree>
    <p:extLst>
      <p:ext uri="{BB962C8B-B14F-4D97-AF65-F5344CB8AC3E}">
        <p14:creationId xmlns:p14="http://schemas.microsoft.com/office/powerpoint/2010/main" val="342070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up)">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wipe(up)">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up)">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up)">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500"/>
                                        <p:tgtEl>
                                          <p:spTgt spid="9"/>
                                        </p:tgtEl>
                                      </p:cBhvr>
                                    </p:animEffect>
                                  </p:childTnLst>
                                </p:cTn>
                              </p:par>
                              <p:par>
                                <p:cTn id="33" presetID="22" presetClass="entr" presetSubtype="2"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right)">
                                      <p:cBhvr>
                                        <p:cTn id="3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7" grpId="0"/>
      <p:bldP spid="63" grpId="0" animBg="1"/>
      <p:bldP spid="64" grpId="0" animBg="1"/>
      <p:bldP spid="65" grpId="0" animBg="1"/>
      <p:bldP spid="66" grpId="0" animBg="1"/>
      <p:bldP spid="7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b="0" dirty="0"/>
              <a:t>Lockheed Martin Space Systems Develops GN&amp;C System for IRIS Satellite with Model-Based Design</a:t>
            </a:r>
            <a:br>
              <a:rPr lang="en-US" sz="2667" b="0" dirty="0">
                <a:solidFill>
                  <a:schemeClr val="tx1"/>
                </a:solidFill>
              </a:rPr>
            </a:br>
            <a:br>
              <a:rPr lang="en-US" sz="2667" b="0" dirty="0">
                <a:solidFill>
                  <a:schemeClr val="tx1"/>
                </a:solidFill>
              </a:rPr>
            </a:br>
            <a:br>
              <a:rPr lang="en-US" sz="2667" b="0" dirty="0">
                <a:solidFill>
                  <a:schemeClr val="tx1"/>
                </a:solidFill>
              </a:rPr>
            </a:br>
            <a:endParaRPr lang="en-US" sz="2667" b="0"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Develop the guidance, navigation, and control (GN&amp;C) system for the Interface Region Imaging Spectrograph (IRIS) observatory satellite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Model-Based Design with MATLAB and Simulink to model components of the GN&amp;C system and the IRIS satellite, run closed-loop and processor-in-the-loop simulations, and generate production code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339717" lvl="1" indent="-225420">
              <a:spcBef>
                <a:spcPct val="10000"/>
              </a:spcBef>
              <a:buClr>
                <a:srgbClr val="215083"/>
              </a:buClr>
              <a:buFont typeface="Wingdings" pitchFamily="2" charset="2"/>
              <a:buChar char="§"/>
            </a:pPr>
            <a:r>
              <a:rPr lang="en-US" sz="1867" dirty="0"/>
              <a:t>Development efficiency doubled</a:t>
            </a:r>
          </a:p>
          <a:p>
            <a:pPr marL="339717" lvl="1" indent="-225420">
              <a:spcBef>
                <a:spcPct val="10000"/>
              </a:spcBef>
              <a:buClr>
                <a:srgbClr val="215083"/>
              </a:buClr>
              <a:buFont typeface="Wingdings" pitchFamily="2" charset="2"/>
              <a:buChar char="§"/>
            </a:pPr>
            <a:r>
              <a:rPr lang="en-US" sz="1867" dirty="0"/>
              <a:t>Efficient, defect-free code generated</a:t>
            </a:r>
          </a:p>
          <a:p>
            <a:pPr marL="339717" lvl="1" indent="-225420">
              <a:spcBef>
                <a:spcPct val="10000"/>
              </a:spcBef>
              <a:buClr>
                <a:srgbClr val="215083"/>
              </a:buClr>
              <a:buFont typeface="Wingdings" pitchFamily="2" charset="2"/>
              <a:buChar char="§"/>
            </a:pPr>
            <a:r>
              <a:rPr lang="en-US" sz="1867" dirty="0"/>
              <a:t>Design updates completed in a single day</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318287"/>
            <a:ext cx="5535759" cy="1798698"/>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A team of about four engineers designed, integrated, and tested the GN&amp;C system in just 23 months. We were more efficient because we used the same tools for both analysis and code development, and generated 20,000 lines of defect-free code. For us, that makes a compelling case for Model-Based Design.</a:t>
            </a:r>
            <a:r>
              <a:rPr lang="en-US" sz="1467" i="1" dirty="0">
                <a:solidFill>
                  <a:schemeClr val="tx2"/>
                </a:solidFill>
                <a:ea typeface="Arial Unicode MS" pitchFamily="34" charset="-128"/>
                <a:cs typeface="Arial Unicode MS" pitchFamily="34" charset="-128"/>
              </a:rPr>
              <a:t>”</a:t>
            </a:r>
          </a:p>
          <a:p>
            <a:pPr lvl="0">
              <a:lnSpc>
                <a:spcPct val="130000"/>
              </a:lnSpc>
              <a:defRPr/>
            </a:pPr>
            <a:r>
              <a:rPr lang="en-US" sz="1333" i="1" dirty="0">
                <a:solidFill>
                  <a:srgbClr val="125687"/>
                </a:solidFill>
                <a:latin typeface="Arial"/>
                <a:ea typeface="Arial Unicode MS" pitchFamily="34" charset="-128"/>
                <a:cs typeface="Arial Unicode MS" pitchFamily="34" charset="-128"/>
              </a:rPr>
              <a:t>- </a:t>
            </a:r>
            <a:r>
              <a:rPr lang="en-US" sz="1333" i="1" dirty="0" err="1">
                <a:solidFill>
                  <a:srgbClr val="125687"/>
                </a:solidFill>
              </a:rPr>
              <a:t>Vincentz</a:t>
            </a:r>
            <a:r>
              <a:rPr lang="en-US" sz="1333" i="1" dirty="0">
                <a:solidFill>
                  <a:srgbClr val="125687"/>
                </a:solidFill>
              </a:rPr>
              <a:t> </a:t>
            </a:r>
            <a:r>
              <a:rPr lang="en-US" sz="1333" i="1" dirty="0" err="1">
                <a:solidFill>
                  <a:srgbClr val="125687"/>
                </a:solidFill>
              </a:rPr>
              <a:t>Knagenhjelm</a:t>
            </a:r>
            <a:r>
              <a:rPr lang="en-US" sz="1333" i="1" dirty="0">
                <a:solidFill>
                  <a:srgbClr val="125687"/>
                </a:solidFill>
              </a:rPr>
              <a:t>, Lockheed Martin Space Systems</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298484" y="3934703"/>
            <a:ext cx="3597561" cy="307777"/>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The IRIS observatory.</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pic>
        <p:nvPicPr>
          <p:cNvPr id="5" name="Picture 4">
            <a:extLst>
              <a:ext uri="{FF2B5EF4-FFF2-40B4-BE49-F238E27FC236}">
                <a16:creationId xmlns:a16="http://schemas.microsoft.com/office/drawing/2014/main" id="{6AAD83F5-3668-4F77-AFB2-EF8301D8E67B}"/>
              </a:ext>
            </a:extLst>
          </p:cNvPr>
          <p:cNvPicPr>
            <a:picLocks noChangeAspect="1"/>
          </p:cNvPicPr>
          <p:nvPr/>
        </p:nvPicPr>
        <p:blipFill>
          <a:blip r:embed="rId4"/>
          <a:stretch>
            <a:fillRect/>
          </a:stretch>
        </p:blipFill>
        <p:spPr>
          <a:xfrm>
            <a:off x="8298483" y="1516391"/>
            <a:ext cx="3638077" cy="2444157"/>
          </a:xfrm>
          <a:prstGeom prst="rect">
            <a:avLst/>
          </a:prstGeom>
        </p:spPr>
      </p:pic>
    </p:spTree>
    <p:extLst>
      <p:ext uri="{BB962C8B-B14F-4D97-AF65-F5344CB8AC3E}">
        <p14:creationId xmlns:p14="http://schemas.microsoft.com/office/powerpoint/2010/main" val="2199311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667" b="0"/>
              <a:t>Preceyes Accelerates Development of World’s First Eye-Surgery Robot Using Model-Based Design</a:t>
            </a:r>
            <a:br>
              <a:rPr lang="en-US" b="0">
                <a:solidFill>
                  <a:schemeClr val="tx1"/>
                </a:solidFill>
              </a:rPr>
            </a:br>
            <a:br>
              <a:rPr lang="en-US" sz="2667" b="0">
                <a:solidFill>
                  <a:schemeClr val="tx1"/>
                </a:solidFill>
              </a:rPr>
            </a:br>
            <a:br>
              <a:rPr lang="en-US" sz="2667" b="0">
                <a:solidFill>
                  <a:schemeClr val="tx1"/>
                </a:solidFill>
              </a:rPr>
            </a:br>
            <a:br>
              <a:rPr lang="en-US" sz="2667" b="0">
                <a:solidFill>
                  <a:schemeClr val="tx1"/>
                </a:solidFill>
              </a:rPr>
            </a:br>
            <a:endParaRPr lang="en-US" sz="2667" b="0" dirty="0">
              <a:solidFill>
                <a:schemeClr val="tx1"/>
              </a:solidFill>
            </a:endParaRPr>
          </a:p>
        </p:txBody>
      </p:sp>
      <p:sp>
        <p:nvSpPr>
          <p:cNvPr id="3" name="Content Placeholder 2"/>
          <p:cNvSpPr>
            <a:spLocks noGrp="1"/>
          </p:cNvSpPr>
          <p:nvPr>
            <p:ph idx="1"/>
          </p:nvPr>
        </p:nvSpPr>
        <p:spPr>
          <a:xfrm>
            <a:off x="609602" y="1600200"/>
            <a:ext cx="7821836" cy="4648200"/>
          </a:xfrm>
        </p:spPr>
        <p:txBody>
          <a:bodyPr vert="horz" lIns="121920" tIns="60960" rIns="121920" bIns="60960" rtlCol="0" anchor="t">
            <a:noAutofit/>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Develop a real-time control system for robot-assisted surgical procedures performed within the human eye</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Model-Based Design with MATLAB and Simulink to model and simulate the control system and use Simulink Coder and Simulink Real-Time to deploy it to a real-time target</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Core controller developed by one engineer</a:t>
            </a:r>
            <a:endParaRPr lang="EN-US" sz="1867" dirty="0">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dirty="0"/>
              <a:t>Patient safety assured</a:t>
            </a:r>
          </a:p>
          <a:p>
            <a:pPr marL="452955" lvl="1" indent="-300559">
              <a:lnSpc>
                <a:spcPct val="100000"/>
              </a:lnSpc>
              <a:spcBef>
                <a:spcPts val="240"/>
              </a:spcBef>
              <a:buClr>
                <a:srgbClr val="125687"/>
              </a:buClr>
              <a:buFont typeface="Wingdings" pitchFamily="2" charset="2"/>
              <a:buChar char="§"/>
            </a:pPr>
            <a:r>
              <a:rPr lang="EN-US" sz="1867" dirty="0"/>
              <a:t>Road map to industrialization set</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4913" y="4445000"/>
            <a:ext cx="5535759" cy="1505220"/>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1467" i="1" dirty="0">
                <a:solidFill>
                  <a:schemeClr val="tx2"/>
                </a:solidFill>
                <a:ea typeface="Arial Unicode MS" pitchFamily="34" charset="-128"/>
                <a:cs typeface="Arial Unicode MS" pitchFamily="34" charset="-128"/>
              </a:rPr>
              <a:t>.”</a:t>
            </a:r>
            <a:br>
              <a:rPr lang="en-US" sz="1467" i="1" dirty="0">
                <a:solidFill>
                  <a:schemeClr val="tx2"/>
                </a:solidFill>
                <a:ea typeface="Arial Unicode MS" pitchFamily="34" charset="-128"/>
                <a:cs typeface="Arial Unicode MS" pitchFamily="34" charset="-128"/>
              </a:rPr>
            </a:br>
            <a:r>
              <a:rPr lang="en-US" sz="1333" i="1" dirty="0">
                <a:solidFill>
                  <a:schemeClr val="tx2"/>
                </a:solidFill>
                <a:ea typeface="Arial Unicode MS" pitchFamily="34" charset="-128"/>
                <a:cs typeface="Arial Unicode MS" pitchFamily="34" charset="-128"/>
              </a:rPr>
              <a:t>- </a:t>
            </a:r>
            <a:r>
              <a:rPr lang="en-US" sz="1333" i="1" dirty="0">
                <a:solidFill>
                  <a:schemeClr val="tx2"/>
                </a:solidFill>
              </a:rPr>
              <a:t>Maarten Beelen, </a:t>
            </a:r>
            <a:r>
              <a:rPr lang="en-US" sz="1333" i="1" dirty="0" err="1">
                <a:solidFill>
                  <a:schemeClr val="tx2"/>
                </a:solidFill>
              </a:rPr>
              <a:t>Preceyes</a:t>
            </a:r>
            <a:endParaRPr lang="en-US" sz="1333" i="1" dirty="0">
              <a:solidFill>
                <a:schemeClr val="tx2"/>
              </a:solidFill>
              <a:ea typeface="Arial Unicode MS" pitchFamily="34" charset="-128"/>
              <a:cs typeface="Arial Unicode MS" pitchFamily="34" charset="-128"/>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nchor="t">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431438" y="3763077"/>
            <a:ext cx="3597561" cy="492443"/>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The PRECEYES Surgical System. </a:t>
            </a:r>
            <a:r>
              <a:rPr lang="en-US" sz="1200" dirty="0">
                <a:solidFill>
                  <a:schemeClr val="tx2"/>
                </a:solidFill>
              </a:rPr>
              <a:t>Image copyright and courtesy </a:t>
            </a:r>
            <a:r>
              <a:rPr lang="en-US" sz="1200" dirty="0" err="1">
                <a:solidFill>
                  <a:schemeClr val="tx2"/>
                </a:solidFill>
              </a:rPr>
              <a:t>Preceyes</a:t>
            </a:r>
            <a:r>
              <a:rPr lang="en-US" sz="1200" dirty="0">
                <a:solidFill>
                  <a:schemeClr val="tx2"/>
                </a:solidFill>
              </a:rPr>
              <a:t>.</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026" name="Picture 2" descr="160101 PRECEYES Surgical System; Copyright and courtesy Preceyes.jpg">
            <a:extLst>
              <a:ext uri="{FF2B5EF4-FFF2-40B4-BE49-F238E27FC236}">
                <a16:creationId xmlns:a16="http://schemas.microsoft.com/office/drawing/2014/main" id="{DCE933F8-A017-412E-80D0-2E11710C40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31438" y="1499192"/>
            <a:ext cx="3509233" cy="233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369201"/>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8D8476D2-1E81-487D-B888-455A70A241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19f94994-4311-4823-a682-47492cb9e3e3"/>
    <ds:schemaRef ds:uri="a70944c9-f5be-4b0f-89c7-00caf47c665c"/>
    <ds:schemaRef ds:uri="http://www.w3.org/XML/1998/namespace"/>
    <ds:schemaRef ds:uri="http://schemas.microsoft.com/sharepoint/v3"/>
    <ds:schemaRef ds:uri="b7b985a6-5614-4791-8283-b6a0b2c6681f"/>
    <ds:schemaRef ds:uri="bbb466d9-fd0a-40ba-89cb-77eb15c2a30a"/>
  </ds:schemaRefs>
</ds:datastoreItem>
</file>

<file path=docProps/app.xml><?xml version="1.0" encoding="utf-8"?>
<Properties xmlns="http://schemas.openxmlformats.org/officeDocument/2006/extended-properties" xmlns:vt="http://schemas.openxmlformats.org/officeDocument/2006/docPropsVTypes">
  <Template>blank</Template>
  <TotalTime>15</TotalTime>
  <Words>3804</Words>
  <Application>Microsoft Office PowerPoint</Application>
  <PresentationFormat>Widescreen</PresentationFormat>
  <Paragraphs>297</Paragraphs>
  <Slides>13</Slides>
  <Notes>7</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vt:i4>
      </vt:variant>
    </vt:vector>
  </HeadingPairs>
  <TitlesOfParts>
    <vt:vector size="23" baseType="lpstr">
      <vt:lpstr>Arial</vt:lpstr>
      <vt:lpstr>Arial Narrow</vt:lpstr>
      <vt:lpstr>Arial Unicode MS</vt:lpstr>
      <vt:lpstr>Calibri</vt:lpstr>
      <vt:lpstr>Courier New</vt:lpstr>
      <vt:lpstr>Courier New,monospace</vt:lpstr>
      <vt:lpstr>Ebrima</vt:lpstr>
      <vt:lpstr>Verdana</vt:lpstr>
      <vt:lpstr>Wingdings</vt:lpstr>
      <vt:lpstr>MW_Public_widescreen</vt:lpstr>
      <vt:lpstr>University of and MathWorks Present:  Simulink Onramp</vt:lpstr>
      <vt:lpstr>Today:</vt:lpstr>
      <vt:lpstr>PowerPoint Presentation</vt:lpstr>
      <vt:lpstr>System modeling and simulation Multi-domain modeling for many types of subsystems</vt:lpstr>
      <vt:lpstr>PowerPoint Presentation</vt:lpstr>
      <vt:lpstr>Automate code generation for prototyping and production Reliable and high performance, with flexible choice of targets</vt:lpstr>
      <vt:lpstr>PowerPoint Presentation</vt:lpstr>
      <vt:lpstr>Lockheed Martin Space Systems Develops GN&amp;C System for IRIS Satellite with Model-Based Design   </vt:lpstr>
      <vt:lpstr>Preceyes Accelerates Development of World’s First Eye-Surgery Robot Using Model-Based Design    </vt:lpstr>
      <vt:lpstr>Simulink Onramp</vt:lpstr>
      <vt:lpstr>Opening Simulink Onramp</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32</cp:revision>
  <dcterms:created xsi:type="dcterms:W3CDTF">2024-10-09T08:29:01Z</dcterms:created>
  <dcterms:modified xsi:type="dcterms:W3CDTF">2025-08-18T21:03:11Z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